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4"/>
  </p:notesMasterIdLst>
  <p:sldIdLst>
    <p:sldId id="256" r:id="rId2"/>
    <p:sldId id="463" r:id="rId3"/>
    <p:sldId id="513" r:id="rId4"/>
    <p:sldId id="531" r:id="rId5"/>
    <p:sldId id="532" r:id="rId6"/>
    <p:sldId id="525" r:id="rId7"/>
    <p:sldId id="526" r:id="rId8"/>
    <p:sldId id="529" r:id="rId9"/>
    <p:sldId id="533" r:id="rId10"/>
    <p:sldId id="534" r:id="rId11"/>
    <p:sldId id="535" r:id="rId12"/>
    <p:sldId id="508" r:id="rId13"/>
    <p:sldId id="509" r:id="rId14"/>
    <p:sldId id="536" r:id="rId15"/>
    <p:sldId id="537" r:id="rId16"/>
    <p:sldId id="538" r:id="rId17"/>
    <p:sldId id="539" r:id="rId18"/>
    <p:sldId id="540" r:id="rId19"/>
    <p:sldId id="516" r:id="rId20"/>
    <p:sldId id="517" r:id="rId21"/>
    <p:sldId id="543" r:id="rId22"/>
    <p:sldId id="518" r:id="rId23"/>
    <p:sldId id="519" r:id="rId24"/>
    <p:sldId id="520" r:id="rId25"/>
    <p:sldId id="544" r:id="rId26"/>
    <p:sldId id="545" r:id="rId27"/>
    <p:sldId id="528" r:id="rId28"/>
    <p:sldId id="546" r:id="rId29"/>
    <p:sldId id="521" r:id="rId30"/>
    <p:sldId id="522" r:id="rId31"/>
    <p:sldId id="523" r:id="rId32"/>
    <p:sldId id="524" r:id="rId33"/>
    <p:sldId id="547" r:id="rId34"/>
    <p:sldId id="530" r:id="rId35"/>
    <p:sldId id="548" r:id="rId36"/>
    <p:sldId id="549" r:id="rId37"/>
    <p:sldId id="477" r:id="rId38"/>
    <p:sldId id="399" r:id="rId39"/>
    <p:sldId id="409" r:id="rId40"/>
    <p:sldId id="481" r:id="rId41"/>
    <p:sldId id="482" r:id="rId42"/>
    <p:sldId id="50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28:22.586"/>
    </inkml:context>
    <inkml:brush xml:id="br0">
      <inkml:brushProperty name="width" value="0.05" units="cm"/>
      <inkml:brushProperty name="height" value="0.05" units="cm"/>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3.678"/>
    </inkml:context>
    <inkml:brush xml:id="br0">
      <inkml:brushProperty name="width" value="0.05" units="cm"/>
      <inkml:brushProperty name="height" value="0.05" units="cm"/>
    </inkml:brush>
  </inkml:definitions>
  <inkml:trace contextRef="#ctx0" brushRef="#br0">1 1 24575,'4'-1'0,"1"1"0,-1 0 0,1 1 0,-1-1 0,0 1 0,1 0 0,-1 0 0,0 0 0,8 4 0,-11-4 0,1 0 0,-1 0 0,1 1 0,-1-1 0,0 1 0,1-1 0,-1 1 0,0 0 0,0-1 0,0 1 0,0 0 0,0 0 0,-1 0 0,1 0 0,-1 0 0,1 0 0,-1 0 0,1 0 0,-1 0 0,0 0 0,0 0 0,0 0 0,-1 4 0,-4 59 0,2-43 0,1 0 0,1 0 0,1 0 0,5 45 0,-4-62 0,0 1 0,1-1 0,0 0 0,0 1 0,0-1 0,0 0 0,1 0 0,0 0 0,0-1 0,0 1 0,1-1 0,-1 0 0,1 1 0,0-2 0,1 1 0,-1 0 0,0-1 0,1 0 0,0 0 0,0 0 0,0-1 0,0 1 0,0-1 0,10 2 0,2 0 15,-1-1 0,0 0 0,1-2 0,0 0 0,-1-1 0,1 0 0,19-4 0,-2-1-510,0-2 0,46-16 0,-51 13-6331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4.068"/>
    </inkml:context>
    <inkml:brush xml:id="br0">
      <inkml:brushProperty name="width" value="0.05" units="cm"/>
      <inkml:brushProperty name="height" value="0.05" units="cm"/>
    </inkml:brush>
  </inkml:definitions>
  <inkml:trace contextRef="#ctx0" brushRef="#br0">83 1 24575,'0'0'0,"1"0"0,-1 0 0,1 0 0,-1 0 0,0 0 0,1 0 0,-1 0 0,0 0 0,1 0 0,-1 0 0,1 0 0,-1 0 0,0 0 0,1 0 0,-1 0 0,0 1 0,1-1 0,-1 0 0,0 0 0,1 0 0,-1 0 0,0 1 0,1-1 0,-1 0 0,0 1 0,0-1 0,1 0 0,-1 0 0,0 1 0,0-1 0,0 0 0,1 1 0,-1-1 0,0 0 0,0 1 0,0-1 0,0 1 0,0-1 0,0 0 0,0 1 0,0-1 0,0 0 0,0 1 0,0-1 0,0 1 0,0-1 0,0 0 0,0 1 0,0-1 0,0 0 0,0 1 0,-1-1 0,1 0 0,0 1 0,0-1 0,-1 1 0,-13 21 0,12-20 0,-1 2 0,-8 9 0,0 1 0,2 0 0,-1 1 0,2 0 0,-8 19 0,14-30 0,1 0 0,-1-1 0,1 1 0,1 1 0,-1-1 0,0 0 0,1 0 0,0 0 0,0 0 0,0 0 0,1 0 0,-1 0 0,1 1 0,0-1 0,0 0 0,0-1 0,1 1 0,-1 0 0,1 0 0,0 0 0,0-1 0,1 1 0,-1-1 0,1 0 0,-1 0 0,1 0 0,6 5 0,-4-3 0,1-2 0,0 1 0,-1-1 0,1 1 0,0-2 0,1 1 0,-1-1 0,0 0 0,1 0 0,-1 0 0,1-1 0,0 0 0,-1-1 0,1 1 0,0-1 0,0-1 0,-1 1 0,1-1 0,0 0 0,-1-1 0,11-3 0,-11 4 0,-1-1 0,0-1 0,0 1 0,0-1 0,-1 1 0,1-1 0,-1-1 0,1 1 0,-1 0 0,0-1 0,0 0 0,-1 0 0,1 0 0,-1-1 0,0 1 0,0-1 0,0 0 0,0 0 0,-1 0 0,0 0 0,0 0 0,-1 0 0,1-1 0,-1 1 0,0 0 0,-1-1 0,1-5 0,-1 5 10,-1 0 0,0 1 0,0-1 0,0 0 0,-1 1 0,1-1 0,-1 1 0,-1 0 0,1-1 0,-1 1 0,-5-8 0,1 4-307,-1-1 0,1 1 0,-2 0 0,-13-11 0,-2 2-6529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4.461"/>
    </inkml:context>
    <inkml:brush xml:id="br0">
      <inkml:brushProperty name="width" value="0.05" units="cm"/>
      <inkml:brushProperty name="height" value="0.05" units="cm"/>
    </inkml:brush>
  </inkml:definitions>
  <inkml:trace contextRef="#ctx0" brushRef="#br0">113 13 24575,'0'-4'0,"-5"-3"0,-6 6 0,-5 7 0,-1 7 0,-2 2 0,3 3 0,3 2 0,5 3 0,3 3 0,2 0 0,7 2 0,12 0 0,8-5 0,4-6 0,-2-6-8191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5.130"/>
    </inkml:context>
    <inkml:brush xml:id="br0">
      <inkml:brushProperty name="width" value="0.05" units="cm"/>
      <inkml:brushProperty name="height" value="0.05" units="cm"/>
    </inkml:brush>
  </inkml:definitions>
  <inkml:trace contextRef="#ctx0" brushRef="#br0">260 243 24575,'0'-2'0,"0"0"0,0 0 0,0 1 0,0-1 0,0 0 0,-1 1 0,1-1 0,0 0 0,-1 0 0,1 1 0,-1-1 0,0 1 0,1-1 0,-1 1 0,0-1 0,0 1 0,0-1 0,0 1 0,0 0 0,0-1 0,0 1 0,-1 0 0,-1-1 0,1 1 0,0 0 0,0 0 0,0 1 0,-1-1 0,1 1 0,0 0 0,0-1 0,-1 1 0,1 0 0,0 0 0,0 1 0,-1-1 0,1 0 0,0 1 0,-3 0 0,-7 3 0,1 1 0,0 0 0,-1 0 0,2 1 0,-13 8 0,18-10 0,-12 7 0,1 1 0,0 1 0,0 0 0,-13 16 0,26-25 0,0-1 0,0 1 0,0 0 0,1 0 0,0 0 0,0 1 0,0-1 0,0 0 0,0 1 0,0 5 0,2-8 0,-1 1 0,1 0 0,0 0 0,0 0 0,1 0 0,-1-1 0,1 1 0,-1 0 0,1 0 0,0-1 0,0 1 0,0 0 0,0-1 0,0 1 0,1-1 0,-1 1 0,1-1 0,2 3 0,1-1 0,-1 0 0,1 0 0,0-1 0,0 1 0,0-1 0,0 0 0,0-1 0,1 1 0,-1-1 0,1 0 0,0-1 0,0 1 0,0-1 0,-1 0 0,1-1 0,12 1 0,-3-1 0,-1-1 0,1 0 0,0-1 0,-1 0 0,26-8 0,-34 7 0,-1 1 0,1-1 0,-1 0 0,0 0 0,0 0 0,0-1 0,-1 0 0,1 0 0,-1 0 0,0 0 0,0-1 0,0 1 0,-1-1 0,1 0 0,-1 0 0,0-1 0,-1 1 0,1 0 0,-1-1 0,0 0 0,-1 0 0,1 1 0,-1-1 0,0 0 0,-1 0 0,1 0 0,-1 0 0,0 0 0,-1 0 0,0 0 0,0 0 0,0 0 0,-3-9 0,4 14 0,0 1 0,-1-1 0,1 0 0,0 1 0,0-1 0,0 0 0,-1 1 0,1-1 0,0 1 0,0-1 0,-1 1 0,1-1 0,-1 1 0,1-1 0,0 1 0,-1-1 0,1 1 0,-1-1 0,1 1 0,-1 0 0,1-1 0,-1 1 0,0 0 0,1-1 0,-1 1 0,1 0 0,-1 0 0,0 0 0,0-1 0,0 2 0,0-1 0,0 1 0,0-1 0,0 1 0,0-1 0,1 1 0,-1-1 0,0 1 0,0 0 0,1-1 0,-1 1 0,0 0 0,1 0 0,-1 0 0,0 1 0,-16 38 0,16-37 0,0 1 0,1 0 0,-1 0 0,1-1 0,0 1 0,0 0 0,1 0 0,-1 0 0,1-1 0,-1 1 0,1 0 0,1-1 0,-1 1 0,0-1 0,1 1 0,-1-1 0,1 0 0,0 1 0,0-1 0,1 0 0,-1 0 0,1-1 0,-1 1 0,1 0 0,0-1 0,0 0 0,6 4 0,-4-3 0,0-1 0,0 1 0,0-1 0,0 0 0,1-1 0,-1 1 0,0-1 0,1 0 0,0-1 0,-1 1 0,1-1 0,-1 0 0,1 0 0,-1-1 0,1 0 0,0 0 0,-1 0 0,6-3 0,-4 2 0,-1-1 0,0 0 0,0 0 0,-1-1 0,1 1 0,-1-1 0,1-1 0,-1 1 0,-1-1 0,1 0 0,-1 0 0,1 0 0,-1-1 0,-1 1 0,1-1 0,-1 0 0,0 0 0,2-7 0,2-10 0,0 0 0,-2 0 0,5-42 0,-5 26 0,-3 26 0,3-14 0,-2 0 0,0-51 0,-6 69 0,-1 10 0,-4 16 0,4 2 12,1 0 0,1 0 0,0 1 0,1-1 0,2 0 0,0 1 0,1-1 0,0 0 0,8 27 0,-7-34-105,1 0 0,0 0 1,1 0-1,0 0 0,0-1 0,1 0 0,1 0 0,0 0 1,0-1-1,1 0 0,1 0 0,-1-1 0,2 0 1,-1-1-1,15 10 0,-2-6-6733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51.319"/>
    </inkml:context>
    <inkml:brush xml:id="br0">
      <inkml:brushProperty name="width" value="0.05" units="cm"/>
      <inkml:brushProperty name="height" value="0.05" units="cm"/>
    </inkml:brush>
  </inkml:definitions>
  <inkml:trace contextRef="#ctx0" brushRef="#br0">3 431 24575,'-1'1'0,"1"0"0,0 0 0,-1-1 0,1 1 0,0 0 0,0 0 0,-1 0 0,1 0 0,0 0 0,0 0 0,0-1 0,0 1 0,0 0 0,0 0 0,0 0 0,1 0 0,-1 0 0,0 0 0,0 0 0,1-1 0,-1 1 0,0 0 0,1 0 0,-1 0 0,1-1 0,0 2 0,19 29 0,-8-14 0,-8-7 0,1 1 0,-1 1 0,-1-1 0,2 14 0,-3-15 0,0 0 0,1-1 0,0 1 0,0-1 0,1 1 0,6 9 0,-10-18 0,1 0 0,-1 0 0,1 0 0,0-1 0,-1 1 0,1 0 0,0-1 0,0 1 0,0 0 0,-1-1 0,1 1 0,0-1 0,0 1 0,0-1 0,0 0 0,0 1 0,0-1 0,0 0 0,0 1 0,0-1 0,0 0 0,0 0 0,0 0 0,0 0 0,1 0 0,2-1 0,-1 0 0,0 0 0,0 0 0,-1 0 0,1 0 0,0 0 0,0-1 0,4-2 0,4-5 0,0-1 0,18-18 0,-27 26 0,281-312 0,-279 310 0,118-139 0,-97 117 0,1 1 0,1 1 0,34-23 0,-39 35-1365,-10 8-5461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4:44:08.813"/>
    </inkml:context>
    <inkml:brush xml:id="br0">
      <inkml:brushProperty name="width" value="0.05" units="cm"/>
      <inkml:brushProperty name="height" value="0.0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39.523"/>
    </inkml:context>
    <inkml:brush xml:id="br0">
      <inkml:brushProperty name="width" value="0.05" units="cm"/>
      <inkml:brushProperty name="height" value="0.05" units="cm"/>
    </inkml:brush>
  </inkml:definitions>
  <inkml:trace contextRef="#ctx0" brushRef="#br0">26 1 24575,'-2'0'0,"1"0"0,-1 1 0,1-1 0,-1 1 0,0-1 0,1 1 0,-1 0 0,1-1 0,0 1 0,-1 0 0,1 0 0,-2 2 0,2-3 0,1 0 0,0 0 0,0 1 0,-1-1 0,1 0 0,0 0 0,0 1 0,-1-1 0,1 0 0,0 0 0,0 1 0,0-1 0,0 0 0,0 1 0,-1-1 0,1 0 0,0 1 0,0-1 0,0 0 0,0 1 0,0-1 0,0 0 0,0 1 0,0-1 0,0 0 0,0 1 0,0-1 0,0 0 0,0 1 0,0-1 0,0 0 0,1 1 0,-1-1 0,0 0 0,0 1 0,0-1 0,0 0 0,1 0 0,-1 1 0,0-1 0,0 0 0,1 0 0,-1 1 0,0-1 0,0 0 0,1 0 0,-1 0 0,0 1 0,1-1 0,-1 0 0,0 0 0,1 0 0,-1 0 0,0 0 0,1 0 0,-1 0 0,0 0 0,1 0 0,-1 0 0,0 0 0,1 0 0,-1 0 0,0 0 0,1 0 0,471 64 0,-134-23 0,-147-11 0,412 52 0,-576-79 0,51 2 0,-72-5 0,1-1 0,-1 1 0,0-1 0,0 0 0,0-1 0,0 1 0,0-1 0,-1 0 0,12-6 0,-4 3 0,-18 16 0,-3 4 0,3 1 0,1 0 0,0 0 0,1 1 0,0-1 0,1 29 0,6 85 0,-4-124 0,26 201 0,-15-144 0,-3 0 0,-3 1 0,-4 92 0,-23 31 0,-5 63 0,-3 71 0,18-247 0,-4-1 0,-32 92 0,27-99 0,-18 108 0,35-149 0,-2-1 0,-10 28 0,16-51 0,-1 0 0,0 1 0,0-1 0,0 0 0,0-1 0,0 1 0,0 0 0,0 0 0,0 0 0,0 0 0,0-1 0,0 1 0,-1-1 0,1 1 0,0-1 0,0 1 0,-1-1 0,1 0 0,0 1 0,-1-1 0,1 0 0,0 0 0,-2 0 0,-37-2 0,27 1 0,-392-5 0,260 7 0,-31 13 0,-5 0 0,153-14 0,0-1 0,0-1 0,0-1 0,0-2 0,-38-10 0,40 2 0,21 11 0,1 0 0,-1 0 0,1 0 0,-1 0 0,0 0 0,0 1 0,-5-1 0,-10 1 0,6-2 0,37-6 0,-20 8 0,12-4 0,0-1 0,-1 0 0,0 0 0,20-14 0,-32 19 0,0-1 0,1 1 0,-1-1 0,0 0 0,-1 0 0,1 0 0,0 0 0,-1 0 0,1 0 0,-1-1 0,1 1 0,-1 0 0,0-1 0,1-3 0,-1 3 0,-1 1 0,0 0 0,0 0 0,-1 0 0,1 0 0,0 0 0,-1 0 0,1-1 0,-1 1 0,0 0 0,1 0 0,-1 0 0,0 1 0,0-1 0,-1 0 0,1 0 0,0 0 0,-1 1 0,1-1 0,0 1 0,-3-3 0,-1 0 0,0 1 0,-1-1 0,1 1 0,-1 0 0,1 0 0,-1 0 0,0 1 0,0 0 0,0 0 0,0 1 0,-1-1 0,1 1 0,0 1 0,0-1 0,-1 1 0,1 0 0,-1 1 0,-9 1 0,-3 1 0,0 1 0,0 0 0,0 2 0,-33 14 0,45-16 0,-1 0 0,1 0 0,-1 1 0,1 0 0,1 1 0,-1 0 0,1 0 0,0 0 0,0 0 0,1 1 0,0 0 0,0 0 0,0 1 0,-3 8 0,6-13 0,1 1 0,-1 0 0,1 0 0,0 0 0,0 0 0,0 0 0,1 0 0,-1 0 0,1 0 0,0 0 0,0 0 0,1 0 0,-1 0 0,1 1 0,0-1 0,0-1 0,0 1 0,0 0 0,1 0 0,-1 0 0,1-1 0,0 1 0,0-1 0,1 1 0,-1-1 0,1 0 0,0 0 0,-1 0 0,1 0 0,1 0 0,4 3 0,-1-2 0,0-1 0,0 0 0,0 0 0,0 0 0,1-1 0,-1 0 0,1 0 0,-1-1 0,1 0 0,0 0 0,10-1 0,-8 0 0,-1 0 0,1-1 0,-1 0 0,0 0 0,0-1 0,1-1 0,-1 1 0,-1-1 0,10-5 0,-15 7 0,0-1 0,0 0 0,-1 0 0,1 0 0,0 0 0,-1 0 0,0-1 0,1 1 0,-1-1 0,0 1 0,0-1 0,-1 0 0,1 0 0,0 0 0,-1 0 0,0 0 0,0 0 0,0 0 0,0-1 0,0 1 0,0 0 0,-1 0 0,0-1 0,0 1 0,0 0 0,0-1 0,0 1 0,-2-5 0,1 3 0,0-1 0,-1 1 0,0 0 0,0 0 0,0 1 0,-1-1 0,0 0 0,0 1 0,0-1 0,0 1 0,-1 0 0,1 0 0,-1 1 0,0-1 0,0 1 0,-1 0 0,-5-4 0,39 58 0,-28-49 0,0 1 0,-1-1 0,1 1 0,-1-1 0,0 1 0,1-1 0,-1 1 0,0-1 0,-1 1 0,1-1 0,0 1 0,-1-1 0,1 1 0,-1-1 0,0 1 0,0-1 0,0 1 0,0-1 0,0 0 0,-2 3 0,0-2 0,0 1 0,-1-1 0,1 1 0,-1-1 0,1 0 0,-1-1 0,0 1 0,0-1 0,0 1 0,-7 1 0,3 0 0,0-1 0,0-1 0,0 0 0,0 0 0,-1-1 0,1 0 0,0 0 0,-1 0 0,1-1 0,-1-1 0,1 0 0,-11-2 0,17 3 0,-1-1 0,0 0 0,1 0 0,-1 0 0,1 0 0,0 0 0,-1-1 0,1 1 0,0-1 0,0 1 0,0-1 0,0 0 0,0 0 0,0 0 0,0 0 0,-2-4 0,3 4 0,0 0 0,1 0 0,-1-1 0,1 1 0,-1 0 0,1 0 0,0 0 0,0 0 0,0 0 0,0 0 0,0-1 0,1 1 0,-1 0 0,0 0 0,1 0 0,1-4 0,2-2 0,1 0 0,-1 0 0,1 0 0,1 1 0,-1 0 0,1 0 0,1 0 0,9-8 0,-4 5 0,0 1 0,1 0 0,0 0 0,0 1 0,25-10 0,-32 15 0,-1 1 0,1 0 0,1 0 0,-1 1 0,0 0 0,0 0 0,0 0 0,1 1 0,-1 0 0,0 0 0,1 1 0,-1-1 0,0 1 0,0 1 0,0-1 0,12 5 0,-16-5 0,0 0 0,0 0 0,1 0 0,-1 1 0,0-1 0,0 1 0,0-1 0,0 1 0,0 0 0,-1 0 0,1 0 0,0-1 0,-1 2 0,1-1 0,-1 0 0,0 0 0,0 0 0,0 1 0,0-1 0,0 0 0,0 1 0,-1-1 0,1 1 0,-1-1 0,0 1 0,0-1 0,0 1 0,0-1 0,0 1 0,0-1 0,0 1 0,-1-1 0,0 1 0,1-1 0,-1 1 0,0-1 0,0 0 0,-2 3 0,0 3 0,-1-2 0,0 1 0,-1 0 0,1-1 0,-1 0 0,-1 0 0,1-1 0,-1 1 0,0-1 0,0 0 0,-9 5 0,6-5 0,-1-1 0,1 0 0,-1 0 0,-1-1 0,-18 3 0,26-5 0,-1 0 0,0-1 0,0 1 0,0-1 0,1 0 0,-1 0 0,0 0 0,0-1 0,1 1 0,-1-1 0,0 0 0,1 0 0,-1 0 0,0-1 0,1 1 0,0-1 0,-1 0 0,-5-4 0,8 5 0,0 0 0,0 0 0,0 0 0,1 0 0,-1 0 0,0 0 0,0 0 0,1 0 0,-1 0 0,1 0 0,-1 0 0,1 0 0,0-1 0,-1 1 0,1 0 0,0 0 0,0-1 0,0 1 0,0 0 0,0 0 0,0-1 0,0 1 0,0 0 0,0 0 0,1-1 0,-1 1 0,0 0 0,1 0 0,-1 0 0,1 0 0,0 0 0,-1-1 0,1 1 0,0 0 0,0 0 0,-1 1 0,1-1 0,0 0 0,0 0 0,0 0 0,0 0 0,0 1 0,0-1 0,2 0 0,1-2 0,0 0 0,1 1 0,0-1 0,-1 1 0,1 0 0,0 1 0,0-1 0,0 1 0,6-1 0,-9 2 0,-1-1 0,1 1 0,0 0 0,-1 0 0,1 0 0,-1 0 0,1 0 0,-1 0 0,1 0 0,-1 0 0,1 1 0,0-1 0,-1 1 0,0-1 0,1 1 0,-1-1 0,1 1 0,-1 0 0,0 0 0,1 0 0,-1 0 0,0 0 0,0 0 0,0 0 0,0 0 0,0 0 0,0 0 0,0 1 0,0-1 0,0 0 0,0 1 0,-1-1 0,1 1 0,-1-1 0,1 1 0,-1-1 0,1 3 0,-1-2 0,-1 0 0,1 0 0,0 0 0,-1 0 0,0 0 0,1 0 0,-1 0 0,0 0 0,0 0 0,0 0 0,0-1 0,0 1 0,-1 0 0,1 0 0,0-1 0,-1 1 0,1-1 0,-1 0 0,0 1 0,1-1 0,-1 0 0,0 0 0,0 0 0,0 0 0,0 0 0,0 0 0,-4 0 0,-1 1 0,0 0 0,-1-1 0,0 1 0,1-2 0,-1 1 0,-10-2 0,15 1 0,1 0 0,-1 0 0,1 0 0,-1-1 0,1 1 0,0-1 0,-1 0 0,1 0 0,0 1 0,0-2 0,-1 1 0,1 0 0,0 0 0,0-1 0,0 1 0,0-1 0,1 1 0,-1-1 0,0 0 0,1 0 0,-1 0 0,1 0 0,-2-3 0,2 4 0,1 0 0,0-1 0,-1 1 0,1 0 0,0-1 0,0 1 0,0 0 0,0-1 0,0 1 0,0 0 0,1 0 0,-1-1 0,0 1 0,1 0 0,-1 0 0,0-1 0,1 1 0,0 0 0,-1 0 0,1 0 0,0 0 0,-1 0 0,1-1 0,0 2 0,0-1 0,0 0 0,0 0 0,0 0 0,0 0 0,2-1 0,-1 1 0,-1 0 0,1 0 0,0 0 0,-1 1 0,1-1 0,0 0 0,0 1 0,-1-1 0,1 1 0,0-1 0,0 1 0,0 0 0,0 0 0,-1 0 0,1 0 0,0 0 0,0 0 0,0 1 0,0-1 0,2 1 0,-4-1-30,0 0 0,0 0-1,0 0 1,0 1 0,0-1-1,0 0 1,0 0 0,0 0-1,0 0 1,0 0 0,0 0-1,0 0 1,-1 0 0,1 0-1,0 0 1,0 0-1,0 0 1,0 1 0,0-1-1,0 0 1,0 0 0,0 0-1,0 0 1,0 0 0,0 0-1,0 0 1,0 0 0,0 0-1,0 0 1,0 1 0,0-1-1,0 0 1,0 0 0,0 0-1,0 0 1,0 0 0,0 0-1,0 0 1,0 0 0,0 0-1,1 1 1,-1-1 0,0 0-1,0 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0.789"/>
    </inkml:context>
    <inkml:brush xml:id="br0">
      <inkml:brushProperty name="width" value="0.05" units="cm"/>
      <inkml:brushProperty name="height" value="0.05" units="cm"/>
    </inkml:brush>
  </inkml:definitions>
  <inkml:trace contextRef="#ctx0" brushRef="#br0">31 5 24575,'15'-2'0,"-14"1"0,0 1 0,0 0 0,0 0 0,0-1 0,0 1 0,-1 0 0,1 0 0,0 0 0,0 0 0,0 0 0,0 0 0,0 0 0,0 0 0,0 0 0,0 0 0,0 1 0,0-1 0,0 0 0,0 1 0,-1-1 0,1 1 0,0-1 0,0 1 0,0-1 0,-1 1 0,1-1 0,0 1 0,-1 0 0,1-1 0,0 1 0,-1 0 0,1 0 0,-1-1 0,1 1 0,-1 0 0,1 0 0,-1 0 0,1 1 0,0 6 0,1 0 0,-1 0 0,0 0 0,-1 0 0,0 0 0,0 0 0,-1 1 0,0-1 0,0 0 0,-5 14 0,-1 13 0,-3 118 0,10-151 11,0 1 0,-1 0 0,1 0 0,-1 0 0,0-1 0,0 1-1,0 0 1,0-1 0,0 1 0,-3 3 0,3-5-70,1 0-1,-1 0 1,0 0-1,0 0 1,0 0 0,0 0-1,0-1 1,-1 1-1,1 0 1,0-1 0,0 1-1,0-1 1,-1 1-1,1-1 1,0 0 0,0 1-1,-1-1 1,1 0-1,0 0 1,-1 0 0,1 0-1,0 0 1,0 0-1,-2-1 1,-12-2-6767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1.150"/>
    </inkml:context>
    <inkml:brush xml:id="br0">
      <inkml:brushProperty name="width" value="0.05" units="cm"/>
      <inkml:brushProperty name="height" value="0.05" units="cm"/>
    </inkml:brush>
  </inkml:definitions>
  <inkml:trace contextRef="#ctx0" brushRef="#br0">10 36 24575,'-4'-14'0,"-1"-5"0,9 16 0,9 8 0,3 3 14,-1 1-1,0 1 0,-1 1 0,0 0 1,0 1-1,-2 0 0,1 1 1,11 16-1,-2 2-508,-1 0 0,30 60 0,-46-80-6331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1.509"/>
    </inkml:context>
    <inkml:brush xml:id="br0">
      <inkml:brushProperty name="width" value="0.05" units="cm"/>
      <inkml:brushProperty name="height" value="0.05" units="cm"/>
    </inkml:brush>
  </inkml:definitions>
  <inkml:trace contextRef="#ctx0" brushRef="#br0">1 5 24575,'14'-2'0,"-13"1"0,0 1 0,-1 0 0,1 0 0,0-1 0,0 1 0,0 0 0,0 0 0,0 0 0,0 0 0,0 0 0,0 0 0,-1 0 0,1 0 0,0 0 0,0 1 0,0-1 0,0 0 0,0 1 0,-1-1 0,1 0 0,0 1 0,0-1 0,0 1 0,-1-1 0,1 1 0,0 0 0,-1-1 0,1 1 0,0 0 0,-1-1 0,1 1 0,-1 0 0,1 0 0,-1-1 0,0 1 0,1 0 0,-1 0 0,1 1 0,2 7 0,0 0 0,0 0 0,-1 0 0,0 0 0,-1 0 0,1 15 0,-4 61 0,0-37 0,1 21 0,2 99 0,3-141-1365,2-7-5461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1.852"/>
    </inkml:context>
    <inkml:brush xml:id="br0">
      <inkml:brushProperty name="width" value="0.05" units="cm"/>
      <inkml:brushProperty name="height" value="0.05" units="cm"/>
    </inkml:brush>
  </inkml:definitions>
  <inkml:trace contextRef="#ctx0" brushRef="#br0">85 0 24575,'-1'7'0,"-1"-1"0,1 0 0,-1 0 0,0 0 0,-1 0 0,0 0 0,1 0 0,-6 6 0,-1 5 0,7-13 0,-10 19 0,2 1 0,-10 31 0,18-49 0,0 1 0,1-1 0,0 1 0,0 0 0,0 0 0,1 0 0,0-1 0,1 1 0,-1 0 0,1 0 0,0 0 0,1-1 0,4 13 0,-5-16 0,1-1 0,-1 1 0,1-1 0,0 1 0,-1-1 0,1 0 0,0 0 0,0 1 0,1-1 0,-1-1 0,0 1 0,1 0 0,-1-1 0,1 1 0,-1-1 0,5 2 0,-1-1 0,0-1 0,-1 1 0,1-1 0,0-1 0,0 1 0,-1-1 0,1 0 0,7-1 0,-5 1 0,1-2 0,-1 1 0,1-1 0,-1 0 0,0-1 0,0 0 0,0-1 0,0 1 0,0-1 0,-1-1 0,10-7 0,-13 8 0,0 0 0,-1 0 0,1-1 0,-1 1 0,0-1 0,0 0 0,-1 0 0,0 0 0,0 0 0,0-1 0,0 1 0,-1 0 0,0-1 0,0 1 0,0-1 0,-1 1 0,0-1 0,0 1 0,0-1 0,-1 0 0,0 1 0,0-1 0,-2-7 0,1 6 0,-1-1 0,0 0 0,0 1 0,0 0 0,-1 0 0,0 0 0,0 0 0,-1 0 0,0 1 0,0 0 0,-1 0 0,1 0 0,-1 1 0,0 0 0,-12-8 0,17 13-65,-1-1 0,1 0 0,-1 0 0,1 0 0,-1 1 0,0-1 0,1 1 0,-1-1 0,1 1 0,-1 0 0,0 0 0,0 0 0,1 0 0,-1 0 0,0 0 0,1 0 0,-1 0 0,0 1 0,1-1 0,-3 1 0,-7 6-6761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2.225"/>
    </inkml:context>
    <inkml:brush xml:id="br0">
      <inkml:brushProperty name="width" value="0.05" units="cm"/>
      <inkml:brushProperty name="height" value="0.05" units="cm"/>
    </inkml:brush>
  </inkml:definitions>
  <inkml:trace contextRef="#ctx0" brushRef="#br0">60 0 24575,'-5'0'0,"-1"5"0,0 6 0,2 5 0,0 6 0,2 2 0,1 3 0,1 6 0,0 2 0,0-1 0,0-1 0,0-1 0,0-2 0,-4-6 0,-2-3 0,-4-9 0,-1-11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2.554"/>
    </inkml:context>
    <inkml:brush xml:id="br0">
      <inkml:brushProperty name="width" value="0.05" units="cm"/>
      <inkml:brushProperty name="height" value="0.05" units="cm"/>
    </inkml:brush>
  </inkml:definitions>
  <inkml:trace contextRef="#ctx0" brushRef="#br0">1 97 24575,'2'-3'0,"1"0"0,-1-1 0,1 1 0,-1 0 0,0-1 0,-1 1 0,1-1 0,2-6 0,11-20 0,-15 29 0,0 1 0,1 0 0,-1-1 0,0 1 0,0 0 0,1 0 0,-1-1 0,0 1 0,0 0 0,1 0 0,-1-1 0,0 1 0,1 0 0,-1 0 0,0 0 0,1 0 0,-1-1 0,0 1 0,1 0 0,-1 0 0,1 0 0,-1 0 0,0 0 0,1 0 0,-1 0 0,0 0 0,1 0 0,-1 0 0,1 0 0,-1 0 0,0 0 0,1 1 0,-1-1 0,0 0 0,1 0 0,-1 0 0,0 0 0,1 1 0,-1-1 0,0 0 0,0 0 0,1 1 0,-1-1 0,0 0 0,1 0 0,-1 1 0,0-1 0,0 0 0,0 1 0,0-1 0,1 0 0,-1 1 0,0-1 0,0 0 0,0 1 0,0-1 0,0 0 0,0 1 0,0-1 0,0 1 0,0-1 0,0 0 0,0 1 0,0 0 0,4 28 0,-2 19 0,-2-19 0,2 0 0,5 31 0,-5-51 0,0-1 0,0 0 0,1 0 0,0 0 0,0 0 0,1 0 0,0-1 0,0 1 0,1-1 0,0 0 0,10 10 0,-12-14 0,0 0 0,0-1 0,0 0 0,0 0 0,0 0 0,0 0 0,0 0 0,1 0 0,-1-1 0,1 0 0,0 0 0,-1 0 0,1 0 0,0 0 0,-1-1 0,1 1 0,0-1 0,0 0 0,-1 0 0,1-1 0,0 1 0,0-1 0,-1 0 0,1 0 0,-1 0 0,1 0 0,0-1 0,-1 1 0,0-1 0,1 0 0,-1 0 0,4-3 0,1-2 0,1 1 0,-2-1 0,1-1 0,-1 1 0,0-1 0,-1 0 0,0-1 0,0 0 0,-1 0 0,8-17 0,-5 6 30,-1-1 0,-1 0 0,5-26 0,-10 39-144,0 1 0,0-1-1,-1 0 1,0 1 0,-1-1 0,1 0-1,-1 1 1,-1-1 0,0 1 0,0-1-1,0 1 1,-6-12 0,-3 1-6712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7T03:44:42.915"/>
    </inkml:context>
    <inkml:brush xml:id="br0">
      <inkml:brushProperty name="width" value="0.05" units="cm"/>
      <inkml:brushProperty name="height" value="0.05" units="cm"/>
    </inkml:brush>
  </inkml:definitions>
  <inkml:trace contextRef="#ctx0" brushRef="#br0">216 1 24575,'-8'0'0,"0"1"0,0 0 0,0 1 0,0 0 0,0 0 0,0 0 0,1 1 0,-1 0 0,1 1 0,0 0 0,0 0 0,0 0 0,0 1 0,1 0 0,0 1 0,0-1 0,0 1 0,1 0 0,0 0 0,0 1 0,0 0 0,-3 7 0,-1 1 0,1 1 0,0 1 0,2-1 0,0 1 0,0 0 0,2 1 0,0-1 0,1 1 0,0 20 0,3-30 0,0 0 0,1-1 0,0 1 0,1 0 0,0-1 0,0 1 0,0-1 0,1 1 0,0-1 0,1 0 0,-1 0 0,1-1 0,1 1 0,-1-1 0,1 0 0,0 0 0,1 0 0,-1-1 0,1 0 0,0 0 0,1 0 0,9 5 0,-11-7 0,0 0 0,1 0 0,-1 0 0,1-1 0,0 0 0,0 0 0,0-1 0,0 1 0,0-1 0,0 0 0,0-1 0,0 0 0,0 0 0,1 0 0,-1 0 0,0-1 0,0 0 0,0-1 0,0 1 0,0-1 0,0 0 0,-1-1 0,1 1 0,-1-1 0,1 0 0,-1-1 0,0 1 0,7-8 0,-8 9 0,-1-1 0,-1 0 0,1 0 0,0 0 0,-1-1 0,0 1 0,1-1 0,-1 1 0,-1-1 0,1 0 0,0 0 0,-1 0 0,0 0 0,0 0 0,0 0 0,0 0 0,-1 0 0,0-5 0,0 4 0,-1 0 0,0 0 0,0-1 0,-1 1 0,1 0 0,-1 0 0,0 0 0,-1 1 0,1-1 0,-1 0 0,0 1 0,-5-6 0,-1 0 0,0 0 0,0 1 0,-1 1 0,0-1 0,-1 2 0,0-1 0,0 2 0,-1-1 0,1 2 0,-19-7 0,10 5 0,38 11 0,4 2 0,11 0-682,50 4-1,-42-7-6143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12" Type="http://schemas.openxmlformats.org/officeDocument/2006/relationships/image" Target="../media/image24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11" Type="http://schemas.openxmlformats.org/officeDocument/2006/relationships/customXml" Target="../ink/ink1.xm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07.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10.png"/><Relationship Id="rId21" Type="http://schemas.openxmlformats.org/officeDocument/2006/relationships/image" Target="../media/image211.png"/><Relationship Id="rId7" Type="http://schemas.openxmlformats.org/officeDocument/2006/relationships/image" Target="../media/image204.png"/><Relationship Id="rId12" Type="http://schemas.openxmlformats.org/officeDocument/2006/relationships/customXml" Target="../ink/ink6.xml"/><Relationship Id="rId17" Type="http://schemas.openxmlformats.org/officeDocument/2006/relationships/image" Target="../media/image209.png"/><Relationship Id="rId25" Type="http://schemas.openxmlformats.org/officeDocument/2006/relationships/image" Target="../media/image213.png"/><Relationship Id="rId2" Type="http://schemas.openxmlformats.org/officeDocument/2006/relationships/image" Target="../media/image2.png"/><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206.png"/><Relationship Id="rId24" Type="http://schemas.openxmlformats.org/officeDocument/2006/relationships/customXml" Target="../ink/ink12.xml"/><Relationship Id="rId5" Type="http://schemas.openxmlformats.org/officeDocument/2006/relationships/image" Target="../media/image203.png"/><Relationship Id="rId15" Type="http://schemas.openxmlformats.org/officeDocument/2006/relationships/image" Target="../media/image208.png"/><Relationship Id="rId23" Type="http://schemas.openxmlformats.org/officeDocument/2006/relationships/image" Target="../media/image212.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210.png"/><Relationship Id="rId31" Type="http://schemas.openxmlformats.org/officeDocument/2006/relationships/image" Target="../media/image18.png"/><Relationship Id="rId4" Type="http://schemas.openxmlformats.org/officeDocument/2006/relationships/customXml" Target="../ink/ink2.xml"/><Relationship Id="rId9" Type="http://schemas.openxmlformats.org/officeDocument/2006/relationships/image" Target="../media/image205.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14.png"/><Relationship Id="rId30" Type="http://schemas.openxmlformats.org/officeDocument/2006/relationships/customXml" Target="../ink/ink15.xml"/></Relationships>
</file>

<file path=ppt/slides/_rels/slide14.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12/GetEntitySet.txt"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hyperlink" Target="https://github.com/soyuztechnologies/Nvidia_Ui5_Fiori_Feb1/blob/master/Day%2012/GETEntity%20(Single%20Record)%20Method.txt"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13/Create_Update&amp;Delete%20ProductSet/CreateEntity(Post%20call).txt" TargetMode="Externa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13/Create_Update&amp;Delete%20ProductSet/UpdateEntity.txt" TargetMode="External"/><Relationship Id="rId5" Type="http://schemas.openxmlformats.org/officeDocument/2006/relationships/hyperlink" Target="https://github.com/soyuztechnologies/Nvidia_Ui5_Fiori_Feb1/blob/master/Day%2013/Create_Update&amp;Delete%20ProductSet/DeleteEntity.txt" TargetMode="Externa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1.tiff"/><Relationship Id="rId5" Type="http://schemas.openxmlformats.org/officeDocument/2006/relationships/image" Target="../media/image60.tiff"/><Relationship Id="rId10" Type="http://schemas.openxmlformats.org/officeDocument/2006/relationships/image" Target="../media/image2.png"/><Relationship Id="rId4" Type="http://schemas.openxmlformats.org/officeDocument/2006/relationships/image" Target="../media/image59.tiff"/><Relationship Id="rId9" Type="http://schemas.openxmlformats.org/officeDocument/2006/relationships/hyperlink" Target="https://anubhavtrainings.com/"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64.jpg"/><Relationship Id="rId7" Type="http://schemas.openxmlformats.org/officeDocument/2006/relationships/image" Target="../media/image6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6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67.png"/></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907130"/>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a:t>
            </a:r>
            <a:r>
              <a:rPr lang="en-US" sz="1799" dirty="0" err="1">
                <a:solidFill>
                  <a:prstClr val="black"/>
                </a:solidFill>
                <a:latin typeface="Calibri"/>
              </a:rPr>
              <a:t>cond</a:t>
            </a:r>
            <a:r>
              <a:rPr lang="en-US" sz="1799" dirty="0">
                <a:solidFill>
                  <a:prstClr val="black"/>
                </a:solidFill>
                <a:latin typeface="Calibri"/>
              </a:rPr>
              <a:t>)</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a:p>
            <a:r>
              <a:rPr lang="en-US" b="1" dirty="0"/>
              <a:t>Association</a:t>
            </a:r>
            <a:r>
              <a:rPr lang="en-US" dirty="0"/>
              <a:t> : It’s the relation between multiple Data , it is similar as foreign key relation in DB world </a:t>
            </a:r>
          </a:p>
          <a:p>
            <a:r>
              <a:rPr lang="en-US" dirty="0"/>
              <a:t>When we create association system will create the navigation property which we can use as a pointer to load the dependent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DEA563F3-679E-DDB5-084B-59046BEED730}"/>
                  </a:ext>
                </a:extLst>
              </p14:cNvPr>
              <p14:cNvContentPartPr/>
              <p14:nvPr/>
            </p14:nvContentPartPr>
            <p14:xfrm>
              <a:off x="5250391" y="6154541"/>
              <a:ext cx="360" cy="360"/>
            </p14:xfrm>
          </p:contentPart>
        </mc:Choice>
        <mc:Fallback xmlns="">
          <p:pic>
            <p:nvPicPr>
              <p:cNvPr id="3" name="Ink 2">
                <a:extLst>
                  <a:ext uri="{FF2B5EF4-FFF2-40B4-BE49-F238E27FC236}">
                    <a16:creationId xmlns:a16="http://schemas.microsoft.com/office/drawing/2014/main" id="{DEA563F3-679E-DDB5-084B-59046BEED730}"/>
                  </a:ext>
                </a:extLst>
              </p:cNvPr>
              <p:cNvPicPr/>
              <p:nvPr/>
            </p:nvPicPr>
            <p:blipFill>
              <a:blip r:embed="rId12"/>
              <a:stretch>
                <a:fillRect/>
              </a:stretch>
            </p:blipFill>
            <p:spPr>
              <a:xfrm>
                <a:off x="5241391" y="6145901"/>
                <a:ext cx="18000" cy="18000"/>
              </a:xfrm>
              <a:prstGeom prst="rect">
                <a:avLst/>
              </a:prstGeom>
            </p:spPr>
          </p:pic>
        </mc:Fallback>
      </mc:AlternateContent>
    </p:spTree>
    <p:extLst>
      <p:ext uri="{BB962C8B-B14F-4D97-AF65-F5344CB8AC3E}">
        <p14:creationId xmlns:p14="http://schemas.microsoft.com/office/powerpoint/2010/main" val="4282042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Get Operations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Practice all the get operations in the previous slide by your own on the </a:t>
            </a:r>
            <a:r>
              <a:rPr lang="en-US" dirty="0" err="1"/>
              <a:t>northwind</a:t>
            </a:r>
            <a:r>
              <a:rPr lang="en-US" dirty="0"/>
              <a:t> service </a:t>
            </a:r>
            <a:r>
              <a:rPr lang="en-US" dirty="0" err="1"/>
              <a:t>url</a:t>
            </a:r>
            <a:r>
              <a:rPr lang="en-US" dirty="0"/>
              <a:t>.</a:t>
            </a:r>
          </a:p>
          <a:p>
            <a:r>
              <a:rPr lang="en-US" dirty="0"/>
              <a:t>  </a:t>
            </a:r>
          </a:p>
          <a:p>
            <a:r>
              <a:rPr lang="en-US" dirty="0"/>
              <a:t>Links were given in the previous slide.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5AAC8B3-2D64-48E8-BFE2-D325F3543CBC}"/>
              </a:ext>
            </a:extLst>
          </p:cNvPr>
          <p:cNvPicPr>
            <a:picLocks noChangeAspect="1"/>
          </p:cNvPicPr>
          <p:nvPr/>
        </p:nvPicPr>
        <p:blipFill>
          <a:blip r:embed="rId3"/>
          <a:stretch>
            <a:fillRect/>
          </a:stretch>
        </p:blipFill>
        <p:spPr>
          <a:xfrm>
            <a:off x="7073103" y="2950717"/>
            <a:ext cx="3741744" cy="2956816"/>
          </a:xfrm>
          <a:prstGeom prst="rect">
            <a:avLst/>
          </a:prstGeom>
        </p:spPr>
      </p:pic>
      <p:pic>
        <p:nvPicPr>
          <p:cNvPr id="6" name="Picture 5">
            <a:extLst>
              <a:ext uri="{FF2B5EF4-FFF2-40B4-BE49-F238E27FC236}">
                <a16:creationId xmlns:a16="http://schemas.microsoft.com/office/drawing/2014/main" id="{C788FD0B-830C-41FB-9DAA-02FD55DF56E3}"/>
              </a:ext>
            </a:extLst>
          </p:cNvPr>
          <p:cNvPicPr>
            <a:picLocks noChangeAspect="1"/>
          </p:cNvPicPr>
          <p:nvPr/>
        </p:nvPicPr>
        <p:blipFill>
          <a:blip r:embed="rId4"/>
          <a:stretch>
            <a:fillRect/>
          </a:stretch>
        </p:blipFill>
        <p:spPr>
          <a:xfrm>
            <a:off x="7073103" y="2136052"/>
            <a:ext cx="3642676" cy="381033"/>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Deployment Options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6CBFF5A-BFF9-40F6-8B78-E25A23E6A7A9}"/>
              </a:ext>
            </a:extLst>
          </p:cNvPr>
          <p:cNvPicPr>
            <a:picLocks noChangeAspect="1"/>
          </p:cNvPicPr>
          <p:nvPr/>
        </p:nvPicPr>
        <p:blipFill>
          <a:blip r:embed="rId3"/>
          <a:stretch>
            <a:fillRect/>
          </a:stretch>
        </p:blipFill>
        <p:spPr>
          <a:xfrm>
            <a:off x="563371" y="1832289"/>
            <a:ext cx="4506205" cy="3753851"/>
          </a:xfrm>
          <a:prstGeom prst="rect">
            <a:avLst/>
          </a:prstGeom>
        </p:spPr>
      </p:pic>
      <p:sp>
        <p:nvSpPr>
          <p:cNvPr id="3" name="TextBox 2">
            <a:extLst>
              <a:ext uri="{FF2B5EF4-FFF2-40B4-BE49-F238E27FC236}">
                <a16:creationId xmlns:a16="http://schemas.microsoft.com/office/drawing/2014/main" id="{2D503CAA-053F-4458-B011-89A5E21484C2}"/>
              </a:ext>
            </a:extLst>
          </p:cNvPr>
          <p:cNvSpPr txBox="1"/>
          <p:nvPr/>
        </p:nvSpPr>
        <p:spPr>
          <a:xfrm>
            <a:off x="76200" y="1087194"/>
            <a:ext cx="4257675" cy="369332"/>
          </a:xfrm>
          <a:prstGeom prst="rect">
            <a:avLst/>
          </a:prstGeom>
          <a:noFill/>
        </p:spPr>
        <p:txBody>
          <a:bodyPr wrap="square" rtlCol="0">
            <a:spAutoFit/>
          </a:bodyPr>
          <a:lstStyle/>
          <a:p>
            <a:pPr algn="ctr"/>
            <a:r>
              <a:rPr lang="en-US" b="1" u="sng" dirty="0"/>
              <a:t>Central HUB Scenario</a:t>
            </a:r>
          </a:p>
        </p:txBody>
      </p:sp>
      <p:sp>
        <p:nvSpPr>
          <p:cNvPr id="4" name="TextBox 3">
            <a:extLst>
              <a:ext uri="{FF2B5EF4-FFF2-40B4-BE49-F238E27FC236}">
                <a16:creationId xmlns:a16="http://schemas.microsoft.com/office/drawing/2014/main" id="{800C0623-6419-4857-B60C-D181E329B32C}"/>
              </a:ext>
            </a:extLst>
          </p:cNvPr>
          <p:cNvSpPr txBox="1"/>
          <p:nvPr/>
        </p:nvSpPr>
        <p:spPr>
          <a:xfrm>
            <a:off x="7391400" y="1171575"/>
            <a:ext cx="3114675" cy="369332"/>
          </a:xfrm>
          <a:prstGeom prst="rect">
            <a:avLst/>
          </a:prstGeom>
          <a:noFill/>
        </p:spPr>
        <p:txBody>
          <a:bodyPr wrap="square" rtlCol="0">
            <a:spAutoFit/>
          </a:bodyPr>
          <a:lstStyle/>
          <a:p>
            <a:pPr algn="ctr"/>
            <a:r>
              <a:rPr lang="en-US" b="1" u="sng" dirty="0"/>
              <a:t>Embedded system</a:t>
            </a:r>
          </a:p>
        </p:txBody>
      </p:sp>
      <p:sp>
        <p:nvSpPr>
          <p:cNvPr id="7" name="Right Brace 6">
            <a:extLst>
              <a:ext uri="{FF2B5EF4-FFF2-40B4-BE49-F238E27FC236}">
                <a16:creationId xmlns:a16="http://schemas.microsoft.com/office/drawing/2014/main" id="{C9565FEB-3FF0-45F8-BD0B-8F85CCB50CF2}"/>
              </a:ext>
            </a:extLst>
          </p:cNvPr>
          <p:cNvSpPr/>
          <p:nvPr/>
        </p:nvSpPr>
        <p:spPr>
          <a:xfrm>
            <a:off x="5181600" y="2686050"/>
            <a:ext cx="600075" cy="2143125"/>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C3FB9A2-C128-4E87-B1E3-35473DE1E483}"/>
              </a:ext>
            </a:extLst>
          </p:cNvPr>
          <p:cNvCxnSpPr>
            <a:cxnSpLocks/>
            <a:stCxn id="7" idx="1"/>
          </p:cNvCxnSpPr>
          <p:nvPr/>
        </p:nvCxnSpPr>
        <p:spPr>
          <a:xfrm>
            <a:off x="5781675" y="3757613"/>
            <a:ext cx="134075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Rectangle 11">
            <a:extLst>
              <a:ext uri="{FF2B5EF4-FFF2-40B4-BE49-F238E27FC236}">
                <a16:creationId xmlns:a16="http://schemas.microsoft.com/office/drawing/2014/main" id="{E8616FD1-9EB1-4E2B-B601-D2D17C54650A}"/>
              </a:ext>
            </a:extLst>
          </p:cNvPr>
          <p:cNvSpPr/>
          <p:nvPr/>
        </p:nvSpPr>
        <p:spPr>
          <a:xfrm>
            <a:off x="7515226" y="2762246"/>
            <a:ext cx="3448050" cy="2143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SAP Fiori Frontend Server, GW_FND, Standard Fiori Apps</a:t>
            </a: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Existing ECC/ERP </a:t>
            </a:r>
          </a:p>
          <a:p>
            <a:pPr algn="ctr"/>
            <a:r>
              <a:rPr lang="en-US" dirty="0">
                <a:ln w="0"/>
                <a:solidFill>
                  <a:schemeClr val="tx1"/>
                </a:solidFill>
                <a:effectLst>
                  <a:outerShdw blurRad="38100" dist="19050" dir="2700000" algn="tl" rotWithShape="0">
                    <a:schemeClr val="dk1">
                      <a:alpha val="40000"/>
                    </a:schemeClr>
                  </a:outerShdw>
                </a:effectLst>
              </a:rPr>
              <a:t>SAP Fiori backend System</a:t>
            </a:r>
          </a:p>
          <a:p>
            <a:pPr algn="ctr"/>
            <a:r>
              <a:rPr lang="en-US" dirty="0">
                <a:ln w="0"/>
                <a:solidFill>
                  <a:schemeClr val="tx1"/>
                </a:solidFill>
                <a:effectLst>
                  <a:outerShdw blurRad="38100" dist="19050" dir="2700000" algn="tl" rotWithShape="0">
                    <a:schemeClr val="dk1">
                      <a:alpha val="40000"/>
                    </a:schemeClr>
                  </a:outerShdw>
                </a:effectLst>
              </a:rPr>
              <a:t>FM , Classes, existing Function</a:t>
            </a:r>
            <a:endParaRPr lang="en-US" dirty="0"/>
          </a:p>
        </p:txBody>
      </p:sp>
      <p:sp>
        <p:nvSpPr>
          <p:cNvPr id="13" name="Rectangle 12">
            <a:extLst>
              <a:ext uri="{FF2B5EF4-FFF2-40B4-BE49-F238E27FC236}">
                <a16:creationId xmlns:a16="http://schemas.microsoft.com/office/drawing/2014/main" id="{205293E3-CF6F-41D7-931A-00539DF3BA60}"/>
              </a:ext>
            </a:extLst>
          </p:cNvPr>
          <p:cNvSpPr/>
          <p:nvPr/>
        </p:nvSpPr>
        <p:spPr>
          <a:xfrm>
            <a:off x="8286750" y="1658283"/>
            <a:ext cx="1419225" cy="6842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Browser</a:t>
            </a:r>
          </a:p>
          <a:p>
            <a:pPr algn="ctr"/>
            <a:r>
              <a:rPr lang="en-US" dirty="0"/>
              <a:t>Fiori</a:t>
            </a:r>
          </a:p>
        </p:txBody>
      </p:sp>
      <p:sp>
        <p:nvSpPr>
          <p:cNvPr id="14" name="Flowchart: Magnetic Disk 13">
            <a:extLst>
              <a:ext uri="{FF2B5EF4-FFF2-40B4-BE49-F238E27FC236}">
                <a16:creationId xmlns:a16="http://schemas.microsoft.com/office/drawing/2014/main" id="{B854216E-BBB1-47AB-8FF4-3C4F053965BE}"/>
              </a:ext>
            </a:extLst>
          </p:cNvPr>
          <p:cNvSpPr/>
          <p:nvPr/>
        </p:nvSpPr>
        <p:spPr>
          <a:xfrm>
            <a:off x="8705850" y="5334000"/>
            <a:ext cx="914400" cy="523875"/>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DB</a:t>
            </a:r>
          </a:p>
        </p:txBody>
      </p:sp>
      <p:cxnSp>
        <p:nvCxnSpPr>
          <p:cNvPr id="18" name="Straight Arrow Connector 17">
            <a:extLst>
              <a:ext uri="{FF2B5EF4-FFF2-40B4-BE49-F238E27FC236}">
                <a16:creationId xmlns:a16="http://schemas.microsoft.com/office/drawing/2014/main" id="{22563165-2E52-4F59-909B-E7D47769355C}"/>
              </a:ext>
            </a:extLst>
          </p:cNvPr>
          <p:cNvCxnSpPr>
            <a:endCxn id="12" idx="0"/>
          </p:cNvCxnSpPr>
          <p:nvPr/>
        </p:nvCxnSpPr>
        <p:spPr>
          <a:xfrm>
            <a:off x="9239251" y="2342577"/>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BF1517-0E85-4A1E-936E-93D6C48F700F}"/>
              </a:ext>
            </a:extLst>
          </p:cNvPr>
          <p:cNvCxnSpPr/>
          <p:nvPr/>
        </p:nvCxnSpPr>
        <p:spPr>
          <a:xfrm>
            <a:off x="9134476" y="4914331"/>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0B7DBD5D-F99C-F748-8221-7FDFEFAA7A7C}"/>
              </a:ext>
            </a:extLst>
          </p:cNvPr>
          <p:cNvGrpSpPr/>
          <p:nvPr/>
        </p:nvGrpSpPr>
        <p:grpSpPr>
          <a:xfrm>
            <a:off x="10983031" y="3274181"/>
            <a:ext cx="880920" cy="1517400"/>
            <a:chOff x="10983031" y="3274181"/>
            <a:chExt cx="880920" cy="151740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181C5B0-4D38-2ACF-49F7-426968F4D885}"/>
                    </a:ext>
                  </a:extLst>
                </p14:cNvPr>
                <p14:cNvContentPartPr/>
                <p14:nvPr/>
              </p14:nvContentPartPr>
              <p14:xfrm>
                <a:off x="10983031" y="3274181"/>
                <a:ext cx="657000" cy="926640"/>
              </p14:xfrm>
            </p:contentPart>
          </mc:Choice>
          <mc:Fallback xmlns="">
            <p:pic>
              <p:nvPicPr>
                <p:cNvPr id="2" name="Ink 1">
                  <a:extLst>
                    <a:ext uri="{FF2B5EF4-FFF2-40B4-BE49-F238E27FC236}">
                      <a16:creationId xmlns:a16="http://schemas.microsoft.com/office/drawing/2014/main" id="{A181C5B0-4D38-2ACF-49F7-426968F4D885}"/>
                    </a:ext>
                  </a:extLst>
                </p:cNvPr>
                <p:cNvPicPr/>
                <p:nvPr/>
              </p:nvPicPr>
              <p:blipFill>
                <a:blip r:embed="rId5"/>
                <a:stretch>
                  <a:fillRect/>
                </a:stretch>
              </p:blipFill>
              <p:spPr>
                <a:xfrm>
                  <a:off x="10974391" y="3265541"/>
                  <a:ext cx="674640" cy="944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15D0D56-7D11-7086-9C0D-E90D0E68A054}"/>
                    </a:ext>
                  </a:extLst>
                </p14:cNvPr>
                <p14:cNvContentPartPr/>
                <p14:nvPr/>
              </p14:nvContentPartPr>
              <p14:xfrm>
                <a:off x="11178151" y="4324301"/>
                <a:ext cx="29880" cy="127080"/>
              </p14:xfrm>
            </p:contentPart>
          </mc:Choice>
          <mc:Fallback xmlns="">
            <p:pic>
              <p:nvPicPr>
                <p:cNvPr id="5" name="Ink 4">
                  <a:extLst>
                    <a:ext uri="{FF2B5EF4-FFF2-40B4-BE49-F238E27FC236}">
                      <a16:creationId xmlns:a16="http://schemas.microsoft.com/office/drawing/2014/main" id="{F15D0D56-7D11-7086-9C0D-E90D0E68A054}"/>
                    </a:ext>
                  </a:extLst>
                </p:cNvPr>
                <p:cNvPicPr/>
                <p:nvPr/>
              </p:nvPicPr>
              <p:blipFill>
                <a:blip r:embed="rId7"/>
                <a:stretch>
                  <a:fillRect/>
                </a:stretch>
              </p:blipFill>
              <p:spPr>
                <a:xfrm>
                  <a:off x="11169151" y="4315661"/>
                  <a:ext cx="475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0190F77B-E84E-C098-7E85-AF2500BA275A}"/>
                    </a:ext>
                  </a:extLst>
                </p14:cNvPr>
                <p14:cNvContentPartPr/>
                <p14:nvPr/>
              </p14:nvContentPartPr>
              <p14:xfrm>
                <a:off x="11195431" y="4332941"/>
                <a:ext cx="91800" cy="102600"/>
              </p14:xfrm>
            </p:contentPart>
          </mc:Choice>
          <mc:Fallback xmlns="">
            <p:pic>
              <p:nvPicPr>
                <p:cNvPr id="9" name="Ink 8">
                  <a:extLst>
                    <a:ext uri="{FF2B5EF4-FFF2-40B4-BE49-F238E27FC236}">
                      <a16:creationId xmlns:a16="http://schemas.microsoft.com/office/drawing/2014/main" id="{0190F77B-E84E-C098-7E85-AF2500BA275A}"/>
                    </a:ext>
                  </a:extLst>
                </p:cNvPr>
                <p:cNvPicPr/>
                <p:nvPr/>
              </p:nvPicPr>
              <p:blipFill>
                <a:blip r:embed="rId9"/>
                <a:stretch>
                  <a:fillRect/>
                </a:stretch>
              </p:blipFill>
              <p:spPr>
                <a:xfrm>
                  <a:off x="11186791" y="4323941"/>
                  <a:ext cx="1094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82E52557-732E-6D30-531E-96AEC7E08A79}"/>
                    </a:ext>
                  </a:extLst>
                </p14:cNvPr>
                <p14:cNvContentPartPr/>
                <p14:nvPr/>
              </p14:nvContentPartPr>
              <p14:xfrm>
                <a:off x="11307031" y="4295141"/>
                <a:ext cx="23760" cy="184320"/>
              </p14:xfrm>
            </p:contentPart>
          </mc:Choice>
          <mc:Fallback xmlns="">
            <p:pic>
              <p:nvPicPr>
                <p:cNvPr id="11" name="Ink 10">
                  <a:extLst>
                    <a:ext uri="{FF2B5EF4-FFF2-40B4-BE49-F238E27FC236}">
                      <a16:creationId xmlns:a16="http://schemas.microsoft.com/office/drawing/2014/main" id="{82E52557-732E-6D30-531E-96AEC7E08A79}"/>
                    </a:ext>
                  </a:extLst>
                </p:cNvPr>
                <p:cNvPicPr/>
                <p:nvPr/>
              </p:nvPicPr>
              <p:blipFill>
                <a:blip r:embed="rId11"/>
                <a:stretch>
                  <a:fillRect/>
                </a:stretch>
              </p:blipFill>
              <p:spPr>
                <a:xfrm>
                  <a:off x="11298391" y="4286501"/>
                  <a:ext cx="414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B74E2780-00CE-A58E-28FF-95BC4584F739}"/>
                    </a:ext>
                  </a:extLst>
                </p14:cNvPr>
                <p14:cNvContentPartPr/>
                <p14:nvPr/>
              </p14:nvContentPartPr>
              <p14:xfrm>
                <a:off x="11404591" y="4336181"/>
                <a:ext cx="91440" cy="120240"/>
              </p14:xfrm>
            </p:contentPart>
          </mc:Choice>
          <mc:Fallback xmlns="">
            <p:pic>
              <p:nvPicPr>
                <p:cNvPr id="15" name="Ink 14">
                  <a:extLst>
                    <a:ext uri="{FF2B5EF4-FFF2-40B4-BE49-F238E27FC236}">
                      <a16:creationId xmlns:a16="http://schemas.microsoft.com/office/drawing/2014/main" id="{B74E2780-00CE-A58E-28FF-95BC4584F739}"/>
                    </a:ext>
                  </a:extLst>
                </p:cNvPr>
                <p:cNvPicPr/>
                <p:nvPr/>
              </p:nvPicPr>
              <p:blipFill>
                <a:blip r:embed="rId13"/>
                <a:stretch>
                  <a:fillRect/>
                </a:stretch>
              </p:blipFill>
              <p:spPr>
                <a:xfrm>
                  <a:off x="11395591" y="4327181"/>
                  <a:ext cx="1090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A99DDD67-ED31-EF5D-340D-F0D358E965DD}"/>
                    </a:ext>
                  </a:extLst>
                </p14:cNvPr>
                <p14:cNvContentPartPr/>
                <p14:nvPr/>
              </p14:nvContentPartPr>
              <p14:xfrm>
                <a:off x="11570551" y="4345901"/>
                <a:ext cx="21600" cy="129960"/>
              </p14:xfrm>
            </p:contentPart>
          </mc:Choice>
          <mc:Fallback xmlns="">
            <p:pic>
              <p:nvPicPr>
                <p:cNvPr id="16" name="Ink 15">
                  <a:extLst>
                    <a:ext uri="{FF2B5EF4-FFF2-40B4-BE49-F238E27FC236}">
                      <a16:creationId xmlns:a16="http://schemas.microsoft.com/office/drawing/2014/main" id="{A99DDD67-ED31-EF5D-340D-F0D358E965DD}"/>
                    </a:ext>
                  </a:extLst>
                </p:cNvPr>
                <p:cNvPicPr/>
                <p:nvPr/>
              </p:nvPicPr>
              <p:blipFill>
                <a:blip r:embed="rId15"/>
                <a:stretch>
                  <a:fillRect/>
                </a:stretch>
              </p:blipFill>
              <p:spPr>
                <a:xfrm>
                  <a:off x="11561911" y="4336901"/>
                  <a:ext cx="392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B2006A0B-F5CF-8C03-DFA0-734B86A47E75}"/>
                    </a:ext>
                  </a:extLst>
                </p14:cNvPr>
                <p14:cNvContentPartPr/>
                <p14:nvPr/>
              </p14:nvContentPartPr>
              <p14:xfrm>
                <a:off x="11591791" y="4340501"/>
                <a:ext cx="127800" cy="129960"/>
              </p14:xfrm>
            </p:contentPart>
          </mc:Choice>
          <mc:Fallback xmlns="">
            <p:pic>
              <p:nvPicPr>
                <p:cNvPr id="17" name="Ink 16">
                  <a:extLst>
                    <a:ext uri="{FF2B5EF4-FFF2-40B4-BE49-F238E27FC236}">
                      <a16:creationId xmlns:a16="http://schemas.microsoft.com/office/drawing/2014/main" id="{B2006A0B-F5CF-8C03-DFA0-734B86A47E75}"/>
                    </a:ext>
                  </a:extLst>
                </p:cNvPr>
                <p:cNvPicPr/>
                <p:nvPr/>
              </p:nvPicPr>
              <p:blipFill>
                <a:blip r:embed="rId17"/>
                <a:stretch>
                  <a:fillRect/>
                </a:stretch>
              </p:blipFill>
              <p:spPr>
                <a:xfrm>
                  <a:off x="11583151" y="4331501"/>
                  <a:ext cx="1454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8416478E-A952-3EEB-6ABB-4AE82F912E00}"/>
                    </a:ext>
                  </a:extLst>
                </p14:cNvPr>
                <p14:cNvContentPartPr/>
                <p14:nvPr/>
              </p14:nvContentPartPr>
              <p14:xfrm>
                <a:off x="11750191" y="4325741"/>
                <a:ext cx="113760" cy="169200"/>
              </p14:xfrm>
            </p:contentPart>
          </mc:Choice>
          <mc:Fallback xmlns="">
            <p:pic>
              <p:nvPicPr>
                <p:cNvPr id="19" name="Ink 18">
                  <a:extLst>
                    <a:ext uri="{FF2B5EF4-FFF2-40B4-BE49-F238E27FC236}">
                      <a16:creationId xmlns:a16="http://schemas.microsoft.com/office/drawing/2014/main" id="{8416478E-A952-3EEB-6ABB-4AE82F912E00}"/>
                    </a:ext>
                  </a:extLst>
                </p:cNvPr>
                <p:cNvPicPr/>
                <p:nvPr/>
              </p:nvPicPr>
              <p:blipFill>
                <a:blip r:embed="rId19"/>
                <a:stretch>
                  <a:fillRect/>
                </a:stretch>
              </p:blipFill>
              <p:spPr>
                <a:xfrm>
                  <a:off x="11741551" y="4317101"/>
                  <a:ext cx="1314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7F9FA956-FD5D-BDE0-3599-BD5DD334C76F}"/>
                    </a:ext>
                  </a:extLst>
                </p14:cNvPr>
                <p14:cNvContentPartPr/>
                <p14:nvPr/>
              </p14:nvContentPartPr>
              <p14:xfrm>
                <a:off x="11119831" y="4650461"/>
                <a:ext cx="176400" cy="141120"/>
              </p14:xfrm>
            </p:contentPart>
          </mc:Choice>
          <mc:Fallback xmlns="">
            <p:pic>
              <p:nvPicPr>
                <p:cNvPr id="23" name="Ink 22">
                  <a:extLst>
                    <a:ext uri="{FF2B5EF4-FFF2-40B4-BE49-F238E27FC236}">
                      <a16:creationId xmlns:a16="http://schemas.microsoft.com/office/drawing/2014/main" id="{7F9FA956-FD5D-BDE0-3599-BD5DD334C76F}"/>
                    </a:ext>
                  </a:extLst>
                </p:cNvPr>
                <p:cNvPicPr/>
                <p:nvPr/>
              </p:nvPicPr>
              <p:blipFill>
                <a:blip r:embed="rId21"/>
                <a:stretch>
                  <a:fillRect/>
                </a:stretch>
              </p:blipFill>
              <p:spPr>
                <a:xfrm>
                  <a:off x="11111191" y="4641461"/>
                  <a:ext cx="1940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F02EB1F4-39AD-BE09-58EB-CB3AC8423FE1}"/>
                    </a:ext>
                  </a:extLst>
                </p14:cNvPr>
                <p14:cNvContentPartPr/>
                <p14:nvPr/>
              </p14:nvContentPartPr>
              <p14:xfrm>
                <a:off x="11296951" y="4679621"/>
                <a:ext cx="99720" cy="105840"/>
              </p14:xfrm>
            </p:contentPart>
          </mc:Choice>
          <mc:Fallback xmlns="">
            <p:pic>
              <p:nvPicPr>
                <p:cNvPr id="24" name="Ink 23">
                  <a:extLst>
                    <a:ext uri="{FF2B5EF4-FFF2-40B4-BE49-F238E27FC236}">
                      <a16:creationId xmlns:a16="http://schemas.microsoft.com/office/drawing/2014/main" id="{F02EB1F4-39AD-BE09-58EB-CB3AC8423FE1}"/>
                    </a:ext>
                  </a:extLst>
                </p:cNvPr>
                <p:cNvPicPr/>
                <p:nvPr/>
              </p:nvPicPr>
              <p:blipFill>
                <a:blip r:embed="rId23"/>
                <a:stretch>
                  <a:fillRect/>
                </a:stretch>
              </p:blipFill>
              <p:spPr>
                <a:xfrm>
                  <a:off x="11287951" y="4670981"/>
                  <a:ext cx="1173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98D42C1E-1764-3FAE-E2C0-D12F51D217C6}"/>
                    </a:ext>
                  </a:extLst>
                </p14:cNvPr>
                <p14:cNvContentPartPr/>
                <p14:nvPr/>
              </p14:nvContentPartPr>
              <p14:xfrm>
                <a:off x="11472991" y="4685381"/>
                <a:ext cx="41040" cy="91800"/>
              </p14:xfrm>
            </p:contentPart>
          </mc:Choice>
          <mc:Fallback xmlns="">
            <p:pic>
              <p:nvPicPr>
                <p:cNvPr id="25" name="Ink 24">
                  <a:extLst>
                    <a:ext uri="{FF2B5EF4-FFF2-40B4-BE49-F238E27FC236}">
                      <a16:creationId xmlns:a16="http://schemas.microsoft.com/office/drawing/2014/main" id="{98D42C1E-1764-3FAE-E2C0-D12F51D217C6}"/>
                    </a:ext>
                  </a:extLst>
                </p:cNvPr>
                <p:cNvPicPr/>
                <p:nvPr/>
              </p:nvPicPr>
              <p:blipFill>
                <a:blip r:embed="rId25"/>
                <a:stretch>
                  <a:fillRect/>
                </a:stretch>
              </p:blipFill>
              <p:spPr>
                <a:xfrm>
                  <a:off x="11463991" y="4676741"/>
                  <a:ext cx="58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6F44B139-4BCC-D9BC-65DB-CD3D7CFD3B1F}"/>
                    </a:ext>
                  </a:extLst>
                </p14:cNvPr>
                <p14:cNvContentPartPr/>
                <p14:nvPr/>
              </p14:nvContentPartPr>
              <p14:xfrm>
                <a:off x="11547871" y="4612661"/>
                <a:ext cx="249480" cy="168480"/>
              </p14:xfrm>
            </p:contentPart>
          </mc:Choice>
          <mc:Fallback xmlns="">
            <p:pic>
              <p:nvPicPr>
                <p:cNvPr id="26" name="Ink 25">
                  <a:extLst>
                    <a:ext uri="{FF2B5EF4-FFF2-40B4-BE49-F238E27FC236}">
                      <a16:creationId xmlns:a16="http://schemas.microsoft.com/office/drawing/2014/main" id="{6F44B139-4BCC-D9BC-65DB-CD3D7CFD3B1F}"/>
                    </a:ext>
                  </a:extLst>
                </p:cNvPr>
                <p:cNvPicPr/>
                <p:nvPr/>
              </p:nvPicPr>
              <p:blipFill>
                <a:blip r:embed="rId27"/>
                <a:stretch>
                  <a:fillRect/>
                </a:stretch>
              </p:blipFill>
              <p:spPr>
                <a:xfrm>
                  <a:off x="11538871" y="4604021"/>
                  <a:ext cx="267120" cy="186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81C9FE22-64E8-F8A0-0411-F2FBF789F4B9}"/>
                  </a:ext>
                </a:extLst>
              </p14:cNvPr>
              <p14:cNvContentPartPr/>
              <p14:nvPr/>
            </p14:nvContentPartPr>
            <p14:xfrm>
              <a:off x="9949471" y="1201661"/>
              <a:ext cx="279000" cy="237960"/>
            </p14:xfrm>
          </p:contentPart>
        </mc:Choice>
        <mc:Fallback xmlns="">
          <p:pic>
            <p:nvPicPr>
              <p:cNvPr id="28" name="Ink 27">
                <a:extLst>
                  <a:ext uri="{FF2B5EF4-FFF2-40B4-BE49-F238E27FC236}">
                    <a16:creationId xmlns:a16="http://schemas.microsoft.com/office/drawing/2014/main" id="{81C9FE22-64E8-F8A0-0411-F2FBF789F4B9}"/>
                  </a:ext>
                </a:extLst>
              </p:cNvPr>
              <p:cNvPicPr/>
              <p:nvPr/>
            </p:nvPicPr>
            <p:blipFill>
              <a:blip r:embed="rId29"/>
              <a:stretch>
                <a:fillRect/>
              </a:stretch>
            </p:blipFill>
            <p:spPr>
              <a:xfrm>
                <a:off x="9940471" y="1192661"/>
                <a:ext cx="2966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6BB6FA3A-774B-928A-CA0A-1678FB19F274}"/>
                  </a:ext>
                </a:extLst>
              </p14:cNvPr>
              <p14:cNvContentPartPr/>
              <p14:nvPr/>
            </p14:nvContentPartPr>
            <p14:xfrm>
              <a:off x="4748551" y="3283901"/>
              <a:ext cx="360" cy="360"/>
            </p14:xfrm>
          </p:contentPart>
        </mc:Choice>
        <mc:Fallback xmlns="">
          <p:pic>
            <p:nvPicPr>
              <p:cNvPr id="29" name="Ink 28">
                <a:extLst>
                  <a:ext uri="{FF2B5EF4-FFF2-40B4-BE49-F238E27FC236}">
                    <a16:creationId xmlns:a16="http://schemas.microsoft.com/office/drawing/2014/main" id="{6BB6FA3A-774B-928A-CA0A-1678FB19F274}"/>
                  </a:ext>
                </a:extLst>
              </p:cNvPr>
              <p:cNvPicPr/>
              <p:nvPr/>
            </p:nvPicPr>
            <p:blipFill>
              <a:blip r:embed="rId31"/>
              <a:stretch>
                <a:fillRect/>
              </a:stretch>
            </p:blipFill>
            <p:spPr>
              <a:xfrm>
                <a:off x="4739911" y="3275261"/>
                <a:ext cx="18000" cy="18000"/>
              </a:xfrm>
              <a:prstGeom prst="rect">
                <a:avLst/>
              </a:prstGeom>
            </p:spPr>
          </p:pic>
        </mc:Fallback>
      </mc:AlternateContent>
    </p:spTree>
    <p:extLst>
      <p:ext uri="{BB962C8B-B14F-4D97-AF65-F5344CB8AC3E}">
        <p14:creationId xmlns:p14="http://schemas.microsoft.com/office/powerpoint/2010/main" val="3837944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4678204"/>
          </a:xfrm>
          <a:prstGeom prst="rect">
            <a:avLst/>
          </a:prstGeom>
          <a:noFill/>
        </p:spPr>
        <p:txBody>
          <a:bodyPr wrap="square" rtlCol="0">
            <a:spAutoFit/>
          </a:bodyPr>
          <a:lstStyle/>
          <a:p>
            <a:r>
              <a:rPr lang="en-US" b="1" u="sng"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3846DFDC-21B3-40D3-8D3F-052AF516F962}"/>
              </a:ext>
            </a:extLst>
          </p:cNvPr>
          <p:cNvSpPr txBox="1"/>
          <p:nvPr/>
        </p:nvSpPr>
        <p:spPr>
          <a:xfrm>
            <a:off x="6864067" y="779090"/>
            <a:ext cx="3686175" cy="2862322"/>
          </a:xfrm>
          <a:prstGeom prst="rect">
            <a:avLst/>
          </a:prstGeom>
          <a:noFill/>
        </p:spPr>
        <p:txBody>
          <a:bodyPr wrap="square" rtlCol="0">
            <a:spAutoFit/>
          </a:bodyPr>
          <a:lstStyle/>
          <a:p>
            <a:r>
              <a:rPr lang="en-US" b="1" u="sng" dirty="0"/>
              <a:t>Embedded Deployment </a:t>
            </a:r>
            <a:r>
              <a:rPr lang="en-US" b="1" dirty="0"/>
              <a:t>(recommended)</a:t>
            </a:r>
          </a:p>
          <a:p>
            <a:r>
              <a:rPr lang="en-US" sz="1800" dirty="0"/>
              <a:t>Pros – </a:t>
            </a:r>
          </a:p>
          <a:p>
            <a:pPr marL="285750" indent="-285750">
              <a:buFontTx/>
              <a:buChar char="-"/>
            </a:pPr>
            <a:r>
              <a:rPr lang="en-US" sz="1800" dirty="0"/>
              <a:t>Less Costly</a:t>
            </a:r>
          </a:p>
          <a:p>
            <a:pPr marL="285750" indent="-285750">
              <a:buFontTx/>
              <a:buChar char="-"/>
            </a:pPr>
            <a:r>
              <a:rPr lang="en-US" dirty="0"/>
              <a:t>N</a:t>
            </a:r>
            <a:r>
              <a:rPr lang="en-US" sz="1800" dirty="0"/>
              <a:t>o confusion</a:t>
            </a:r>
          </a:p>
          <a:p>
            <a:pPr marL="285750" indent="-285750">
              <a:buFontTx/>
              <a:buChar char="-"/>
            </a:pPr>
            <a:r>
              <a:rPr lang="en-US" sz="1800" dirty="0"/>
              <a:t>No redundancy</a:t>
            </a:r>
          </a:p>
          <a:p>
            <a:r>
              <a:rPr lang="en-US" sz="1800" dirty="0"/>
              <a:t>Cons – </a:t>
            </a:r>
          </a:p>
          <a:p>
            <a:r>
              <a:rPr lang="en-US" dirty="0"/>
              <a:t>-   </a:t>
            </a:r>
            <a:r>
              <a:rPr lang="en-US" sz="1800" dirty="0"/>
              <a:t>Upgrade </a:t>
            </a:r>
            <a:endParaRPr lang="en-US" dirty="0"/>
          </a:p>
          <a:p>
            <a:r>
              <a:rPr lang="en-US" sz="1800" dirty="0"/>
              <a:t>-  All load on one system</a:t>
            </a:r>
          </a:p>
          <a:p>
            <a:endParaRPr lang="en-US" dirty="0"/>
          </a:p>
        </p:txBody>
      </p:sp>
    </p:spTree>
    <p:extLst>
      <p:ext uri="{BB962C8B-B14F-4D97-AF65-F5344CB8AC3E}">
        <p14:creationId xmlns:p14="http://schemas.microsoft.com/office/powerpoint/2010/main" val="3216427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TCodes and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SEGW – SAP Service Gateway Builder</a:t>
            </a:r>
          </a:p>
          <a:p>
            <a:r>
              <a:rPr lang="en-US" dirty="0"/>
              <a:t>/n/IWFND/MAINT_SERVICE – Register the service</a:t>
            </a:r>
          </a:p>
          <a:p>
            <a:r>
              <a:rPr lang="en-US" dirty="0"/>
              <a:t>/n/IWFND/GW_CLIENT – gateway client – test locally</a:t>
            </a:r>
          </a:p>
          <a:p>
            <a:r>
              <a:rPr lang="en-US" dirty="0"/>
              <a:t>/n/IWFND/ERROR_LOG – Check errors, troubleshoot</a:t>
            </a:r>
          </a:p>
          <a:p>
            <a:endParaRPr lang="en-US" dirty="0"/>
          </a:p>
          <a:p>
            <a:r>
              <a:rPr lang="en-US" b="1" dirty="0"/>
              <a:t>EPM</a:t>
            </a:r>
            <a:r>
              <a:rPr lang="en-US" dirty="0"/>
              <a:t> – </a:t>
            </a:r>
            <a:r>
              <a:rPr lang="en-US" b="1" dirty="0"/>
              <a:t>Enterprise procurement model </a:t>
            </a:r>
            <a:r>
              <a:rPr lang="en-US" dirty="0"/>
              <a:t>– Demo data model given by SAP for Training and demonstration.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7E4855C-7FF0-4534-A14F-C92309B8402C}"/>
              </a:ext>
            </a:extLst>
          </p:cNvPr>
          <p:cNvSpPr/>
          <p:nvPr/>
        </p:nvSpPr>
        <p:spPr>
          <a:xfrm>
            <a:off x="4380487" y="3213848"/>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p:txBody>
      </p:sp>
      <p:sp>
        <p:nvSpPr>
          <p:cNvPr id="7" name="Rectangle: Rounded Corners 6">
            <a:extLst>
              <a:ext uri="{FF2B5EF4-FFF2-40B4-BE49-F238E27FC236}">
                <a16:creationId xmlns:a16="http://schemas.microsoft.com/office/drawing/2014/main" id="{B7752134-2440-4D73-B5CE-4678ED604FF6}"/>
              </a:ext>
            </a:extLst>
          </p:cNvPr>
          <p:cNvSpPr/>
          <p:nvPr/>
        </p:nvSpPr>
        <p:spPr>
          <a:xfrm>
            <a:off x="371364" y="3798331"/>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F2D45410-FAB9-4BF1-9B11-CA5970901D42}"/>
              </a:ext>
            </a:extLst>
          </p:cNvPr>
          <p:cNvSpPr/>
          <p:nvPr/>
        </p:nvSpPr>
        <p:spPr>
          <a:xfrm>
            <a:off x="9616009" y="3897682"/>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10" name="Straight Arrow Connector 9">
            <a:extLst>
              <a:ext uri="{FF2B5EF4-FFF2-40B4-BE49-F238E27FC236}">
                <a16:creationId xmlns:a16="http://schemas.microsoft.com/office/drawing/2014/main" id="{B4A0CD93-F909-449E-B137-349C152C2D13}"/>
              </a:ext>
            </a:extLst>
          </p:cNvPr>
          <p:cNvCxnSpPr>
            <a:cxnSpLocks/>
          </p:cNvCxnSpPr>
          <p:nvPr/>
        </p:nvCxnSpPr>
        <p:spPr>
          <a:xfrm>
            <a:off x="2332406" y="3897682"/>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4709A17-A254-47B6-A677-DD190E3A0E3C}"/>
              </a:ext>
            </a:extLst>
          </p:cNvPr>
          <p:cNvSpPr txBox="1"/>
          <p:nvPr/>
        </p:nvSpPr>
        <p:spPr>
          <a:xfrm>
            <a:off x="2925690" y="3526990"/>
            <a:ext cx="461595" cy="369332"/>
          </a:xfrm>
          <a:prstGeom prst="rect">
            <a:avLst/>
          </a:prstGeom>
          <a:noFill/>
        </p:spPr>
        <p:txBody>
          <a:bodyPr wrap="square" rtlCol="0">
            <a:spAutoFit/>
          </a:bodyPr>
          <a:lstStyle/>
          <a:p>
            <a:r>
              <a:rPr lang="en-US" dirty="0"/>
              <a:t>SO</a:t>
            </a:r>
          </a:p>
        </p:txBody>
      </p:sp>
      <p:cxnSp>
        <p:nvCxnSpPr>
          <p:cNvPr id="12" name="Straight Arrow Connector 11">
            <a:extLst>
              <a:ext uri="{FF2B5EF4-FFF2-40B4-BE49-F238E27FC236}">
                <a16:creationId xmlns:a16="http://schemas.microsoft.com/office/drawing/2014/main" id="{DA462E54-6B88-4107-AAD7-4472C2F9AA16}"/>
              </a:ext>
            </a:extLst>
          </p:cNvPr>
          <p:cNvCxnSpPr>
            <a:cxnSpLocks/>
          </p:cNvCxnSpPr>
          <p:nvPr/>
        </p:nvCxnSpPr>
        <p:spPr>
          <a:xfrm flipH="1">
            <a:off x="7032104" y="4147638"/>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8B5936-5852-45D8-A34B-00B0AD86BB88}"/>
              </a:ext>
            </a:extLst>
          </p:cNvPr>
          <p:cNvSpPr txBox="1"/>
          <p:nvPr/>
        </p:nvSpPr>
        <p:spPr>
          <a:xfrm>
            <a:off x="7464152" y="3791168"/>
            <a:ext cx="477213" cy="369332"/>
          </a:xfrm>
          <a:prstGeom prst="rect">
            <a:avLst/>
          </a:prstGeom>
          <a:noFill/>
        </p:spPr>
        <p:txBody>
          <a:bodyPr wrap="square" rtlCol="0">
            <a:spAutoFit/>
          </a:bodyPr>
          <a:lstStyle/>
          <a:p>
            <a:r>
              <a:rPr lang="en-US" dirty="0"/>
              <a:t>PO</a:t>
            </a:r>
          </a:p>
        </p:txBody>
      </p:sp>
      <p:sp>
        <p:nvSpPr>
          <p:cNvPr id="14" name="Rectangle 13">
            <a:extLst>
              <a:ext uri="{FF2B5EF4-FFF2-40B4-BE49-F238E27FC236}">
                <a16:creationId xmlns:a16="http://schemas.microsoft.com/office/drawing/2014/main" id="{808673FD-36C2-4031-88D0-ED1751315D5D}"/>
              </a:ext>
            </a:extLst>
          </p:cNvPr>
          <p:cNvSpPr/>
          <p:nvPr/>
        </p:nvSpPr>
        <p:spPr>
          <a:xfrm>
            <a:off x="7915378" y="4646036"/>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5" name="Connector: Elbow 14">
            <a:extLst>
              <a:ext uri="{FF2B5EF4-FFF2-40B4-BE49-F238E27FC236}">
                <a16:creationId xmlns:a16="http://schemas.microsoft.com/office/drawing/2014/main" id="{87285A6E-9303-417A-B51A-DF6D3636C941}"/>
              </a:ext>
            </a:extLst>
          </p:cNvPr>
          <p:cNvCxnSpPr>
            <a:cxnSpLocks/>
          </p:cNvCxnSpPr>
          <p:nvPr/>
        </p:nvCxnSpPr>
        <p:spPr>
          <a:xfrm>
            <a:off x="7032104" y="4985909"/>
            <a:ext cx="883274" cy="5128"/>
          </a:xfrm>
          <a:prstGeom prst="bentConnector3">
            <a:avLst>
              <a:gd name="adj1" fmla="val -28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687275-95E4-412F-B3EF-BACE1F2C4769}"/>
              </a:ext>
            </a:extLst>
          </p:cNvPr>
          <p:cNvCxnSpPr>
            <a:cxnSpLocks/>
          </p:cNvCxnSpPr>
          <p:nvPr/>
        </p:nvCxnSpPr>
        <p:spPr>
          <a:xfrm flipH="1">
            <a:off x="2332406" y="4169627"/>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B99EDC-5620-4B11-BF02-4B558C157924}"/>
              </a:ext>
            </a:extLst>
          </p:cNvPr>
          <p:cNvSpPr txBox="1"/>
          <p:nvPr/>
        </p:nvSpPr>
        <p:spPr>
          <a:xfrm>
            <a:off x="2638775" y="4185956"/>
            <a:ext cx="1035427" cy="369332"/>
          </a:xfrm>
          <a:prstGeom prst="rect">
            <a:avLst/>
          </a:prstGeom>
          <a:noFill/>
        </p:spPr>
        <p:txBody>
          <a:bodyPr wrap="square" rtlCol="0">
            <a:spAutoFit/>
          </a:bodyPr>
          <a:lstStyle/>
          <a:p>
            <a:r>
              <a:rPr lang="en-US" dirty="0"/>
              <a:t>Invoices</a:t>
            </a:r>
          </a:p>
        </p:txBody>
      </p:sp>
    </p:spTree>
    <p:extLst>
      <p:ext uri="{BB962C8B-B14F-4D97-AF65-F5344CB8AC3E}">
        <p14:creationId xmlns:p14="http://schemas.microsoft.com/office/powerpoint/2010/main" val="3388623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Data Model for our use case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19035" y="779090"/>
            <a:ext cx="11161643" cy="5629746"/>
          </a:xfrm>
          <a:prstGeom prst="rect">
            <a:avLst/>
          </a:prstGeom>
          <a:noFill/>
        </p:spPr>
        <p:txBody>
          <a:bodyPr wrap="square" rtlCol="0">
            <a:spAutoFit/>
          </a:bodyPr>
          <a:lstStyle/>
          <a:p>
            <a:pPr defTabSz="914126"/>
            <a:r>
              <a:rPr lang="en-US" sz="1799" b="1" dirty="0">
                <a:solidFill>
                  <a:schemeClr val="accent3">
                    <a:lumMod val="50000"/>
                  </a:schemeClr>
                </a:solidFill>
                <a:latin typeface="Calibri"/>
              </a:rPr>
              <a:t>EPM Data model </a:t>
            </a:r>
            <a:r>
              <a:rPr lang="en-US" sz="1799" dirty="0">
                <a:solidFill>
                  <a:prstClr val="black"/>
                </a:solidFill>
                <a:latin typeface="Calibri"/>
              </a:rPr>
              <a:t>= Enterprise Procurement Model </a:t>
            </a:r>
          </a:p>
          <a:p>
            <a:pPr defTabSz="914126"/>
            <a:r>
              <a:rPr lang="en-US" sz="1799" dirty="0">
                <a:solidFill>
                  <a:prstClr val="black"/>
                </a:solidFill>
                <a:latin typeface="Calibri"/>
              </a:rPr>
              <a:t>This is a sample data model for learning and education purpose since it is a demo model, we are not risking any productive objects in our system. The data model has Function Modules called as </a:t>
            </a:r>
            <a:r>
              <a:rPr lang="en-US" sz="1799" b="1" dirty="0">
                <a:solidFill>
                  <a:prstClr val="black"/>
                </a:solidFill>
                <a:latin typeface="Calibri"/>
              </a:rPr>
              <a:t>BAPI</a:t>
            </a:r>
            <a:r>
              <a:rPr lang="en-US" sz="1799" dirty="0">
                <a:solidFill>
                  <a:prstClr val="black"/>
                </a:solidFill>
                <a:latin typeface="Calibri"/>
              </a:rPr>
              <a:t>(Remote enabled FM).</a:t>
            </a:r>
          </a:p>
          <a:p>
            <a:pPr defTabSz="914126"/>
            <a:endParaRPr lang="en-US" sz="1799" b="1" dirty="0">
              <a:solidFill>
                <a:prstClr val="black"/>
              </a:solidFill>
              <a:latin typeface="Calibri"/>
            </a:endParaRPr>
          </a:p>
          <a:p>
            <a:pPr defTabSz="914126"/>
            <a:r>
              <a:rPr lang="en-US" sz="1799" dirty="0">
                <a:solidFill>
                  <a:prstClr val="black"/>
                </a:solidFill>
                <a:latin typeface="Calibri"/>
              </a:rPr>
              <a:t>All the BAPI starts with </a:t>
            </a:r>
            <a:r>
              <a:rPr lang="en-US" sz="1799" b="1" dirty="0">
                <a:solidFill>
                  <a:prstClr val="black"/>
                </a:solidFill>
                <a:latin typeface="Calibri"/>
              </a:rPr>
              <a:t>BAPI_EPM*</a:t>
            </a:r>
          </a:p>
          <a:p>
            <a:pPr defTabSz="914126"/>
            <a:r>
              <a:rPr lang="en-US" sz="1799" dirty="0">
                <a:solidFill>
                  <a:prstClr val="black"/>
                </a:solidFill>
                <a:latin typeface="Calibri"/>
              </a:rPr>
              <a:t>Products (SNWD_PD, SNWD_TEXTS)</a:t>
            </a:r>
          </a:p>
          <a:p>
            <a:pPr defTabSz="914126"/>
            <a:r>
              <a:rPr lang="en-US" sz="1799" dirty="0">
                <a:solidFill>
                  <a:prstClr val="black"/>
                </a:solidFill>
                <a:latin typeface="Calibri"/>
              </a:rPr>
              <a:t>BAPI_EPM_PRODUCT_GET_LIST – All the list of products</a:t>
            </a:r>
          </a:p>
          <a:p>
            <a:pPr defTabSz="914126"/>
            <a:r>
              <a:rPr lang="en-US" sz="1799" dirty="0">
                <a:solidFill>
                  <a:prstClr val="black"/>
                </a:solidFill>
                <a:latin typeface="Calibri"/>
              </a:rPr>
              <a:t>BAPI_EPM_PRODUCT_GET_DETAILS – Read single product by key</a:t>
            </a:r>
          </a:p>
          <a:p>
            <a:pPr defTabSz="914126"/>
            <a:r>
              <a:rPr lang="en-US" sz="1799" dirty="0">
                <a:solidFill>
                  <a:prstClr val="black"/>
                </a:solidFill>
                <a:latin typeface="Calibri"/>
              </a:rPr>
              <a:t>BAPI_EPM_PRODUCT_CREATE – Create new product</a:t>
            </a:r>
          </a:p>
          <a:p>
            <a:pPr defTabSz="914126"/>
            <a:r>
              <a:rPr lang="en-US" sz="1799" dirty="0">
                <a:solidFill>
                  <a:prstClr val="black"/>
                </a:solidFill>
                <a:latin typeface="Calibri"/>
              </a:rPr>
              <a:t>BAPI_EPM_PRODUCT_DELETE – Delete product</a:t>
            </a:r>
          </a:p>
          <a:p>
            <a:pPr defTabSz="914126"/>
            <a:r>
              <a:rPr lang="en-US" sz="1799" dirty="0">
                <a:solidFill>
                  <a:prstClr val="black"/>
                </a:solidFill>
                <a:latin typeface="Calibri"/>
              </a:rPr>
              <a:t>BAPI_EPM_PRODUCT_UPDATE – Change data of a product</a:t>
            </a:r>
          </a:p>
          <a:p>
            <a:pPr defTabSz="914126"/>
            <a:endParaRPr lang="en-US" sz="1799" dirty="0">
              <a:solidFill>
                <a:prstClr val="black"/>
              </a:solidFill>
              <a:latin typeface="Calibri"/>
            </a:endParaRPr>
          </a:p>
          <a:p>
            <a:pPr defTabSz="914126"/>
            <a:r>
              <a:rPr lang="en-US" sz="1799" dirty="0">
                <a:solidFill>
                  <a:prstClr val="black"/>
                </a:solidFill>
                <a:latin typeface="Calibri"/>
              </a:rPr>
              <a:t>Business Partners (SNWD_BPA)</a:t>
            </a:r>
          </a:p>
          <a:p>
            <a:pPr defTabSz="914126"/>
            <a:r>
              <a:rPr lang="en-US" sz="1799" dirty="0">
                <a:solidFill>
                  <a:prstClr val="black"/>
                </a:solidFill>
                <a:latin typeface="Calibri"/>
              </a:rPr>
              <a:t>BAPI_EPM_BP_GET_LIST – All the list of Business Partners</a:t>
            </a:r>
          </a:p>
          <a:p>
            <a:pPr defTabSz="914126"/>
            <a:r>
              <a:rPr lang="en-US" sz="1799" dirty="0">
                <a:solidFill>
                  <a:prstClr val="black"/>
                </a:solidFill>
                <a:latin typeface="Calibri"/>
              </a:rPr>
              <a:t>BAPI_EPM_ BP_GET_DETAILS – Read single Business Partners by key</a:t>
            </a:r>
          </a:p>
          <a:p>
            <a:pPr defTabSz="914126"/>
            <a:r>
              <a:rPr lang="en-US" sz="1799" dirty="0">
                <a:solidFill>
                  <a:prstClr val="black"/>
                </a:solidFill>
                <a:latin typeface="Calibri"/>
              </a:rPr>
              <a:t>BAPI_EPM_ BP_CREATE – Create new Business Partners</a:t>
            </a:r>
          </a:p>
          <a:p>
            <a:pPr defTabSz="914126"/>
            <a:r>
              <a:rPr lang="en-US" sz="1799" dirty="0">
                <a:solidFill>
                  <a:prstClr val="black"/>
                </a:solidFill>
                <a:latin typeface="Calibri"/>
              </a:rPr>
              <a:t>BAPI_EPM_ BP_DELETE – Delete Business Partners</a:t>
            </a:r>
          </a:p>
          <a:p>
            <a:pPr defTabSz="914126"/>
            <a:r>
              <a:rPr lang="en-US" sz="1799" dirty="0">
                <a:solidFill>
                  <a:prstClr val="black"/>
                </a:solidFill>
                <a:latin typeface="Calibri"/>
              </a:rPr>
              <a:t>BAPI_EPM_ BP_UPDATE – Change data of a Business Partners</a:t>
            </a:r>
          </a:p>
          <a:p>
            <a:pPr defTabSz="914126"/>
            <a:endParaRPr lang="en-US" sz="1799" dirty="0">
              <a:solidFill>
                <a:prstClr val="black"/>
              </a:solidFill>
              <a:latin typeface="Calibri"/>
            </a:endParaRPr>
          </a:p>
          <a:p>
            <a:pPr defTabSz="914126"/>
            <a:r>
              <a:rPr lang="en-US" sz="1799" dirty="0">
                <a:solidFill>
                  <a:prstClr val="black"/>
                </a:solidFill>
                <a:latin typeface="Calibri"/>
              </a:rPr>
              <a:t>Orders (SNWD_SO, SNWD_SO_I)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0305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Project</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t>Step1: </a:t>
            </a:r>
            <a:r>
              <a:rPr lang="en-US" dirty="0"/>
              <a:t> Start your SAP LOGON, and to Sap Gateway Service Builder(SEGW) and click on Create</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Arrow: Chevron 5">
            <a:extLst>
              <a:ext uri="{FF2B5EF4-FFF2-40B4-BE49-F238E27FC236}">
                <a16:creationId xmlns:a16="http://schemas.microsoft.com/office/drawing/2014/main" id="{1010489E-8BA8-4C99-8BEE-C7C11D9CE5C0}"/>
              </a:ext>
            </a:extLst>
          </p:cNvPr>
          <p:cNvSpPr/>
          <p:nvPr/>
        </p:nvSpPr>
        <p:spPr>
          <a:xfrm>
            <a:off x="5636702" y="2178545"/>
            <a:ext cx="733660" cy="11936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9102DAC7-43AB-47AC-ABDA-FF9E12D49E91}"/>
              </a:ext>
            </a:extLst>
          </p:cNvPr>
          <p:cNvPicPr>
            <a:picLocks noChangeAspect="1"/>
          </p:cNvPicPr>
          <p:nvPr/>
        </p:nvPicPr>
        <p:blipFill>
          <a:blip r:embed="rId3"/>
          <a:stretch>
            <a:fillRect/>
          </a:stretch>
        </p:blipFill>
        <p:spPr>
          <a:xfrm>
            <a:off x="372940" y="1246773"/>
            <a:ext cx="4708342" cy="3035900"/>
          </a:xfrm>
          <a:prstGeom prst="rect">
            <a:avLst/>
          </a:prstGeom>
        </p:spPr>
      </p:pic>
      <p:pic>
        <p:nvPicPr>
          <p:cNvPr id="9" name="Picture 8">
            <a:extLst>
              <a:ext uri="{FF2B5EF4-FFF2-40B4-BE49-F238E27FC236}">
                <a16:creationId xmlns:a16="http://schemas.microsoft.com/office/drawing/2014/main" id="{AA256C0D-89C3-4EF0-9926-56F42C171618}"/>
              </a:ext>
            </a:extLst>
          </p:cNvPr>
          <p:cNvPicPr>
            <a:picLocks noChangeAspect="1"/>
          </p:cNvPicPr>
          <p:nvPr/>
        </p:nvPicPr>
        <p:blipFill>
          <a:blip r:embed="rId4"/>
          <a:stretch>
            <a:fillRect/>
          </a:stretch>
        </p:blipFill>
        <p:spPr>
          <a:xfrm>
            <a:off x="6676449" y="1246773"/>
            <a:ext cx="4653800" cy="3035900"/>
          </a:xfrm>
          <a:prstGeom prst="rect">
            <a:avLst/>
          </a:prstGeom>
        </p:spPr>
      </p:pic>
      <p:pic>
        <p:nvPicPr>
          <p:cNvPr id="10" name="Picture 9">
            <a:extLst>
              <a:ext uri="{FF2B5EF4-FFF2-40B4-BE49-F238E27FC236}">
                <a16:creationId xmlns:a16="http://schemas.microsoft.com/office/drawing/2014/main" id="{9089B670-461F-4E9D-B940-4E06832E4714}"/>
              </a:ext>
            </a:extLst>
          </p:cNvPr>
          <p:cNvPicPr>
            <a:picLocks noChangeAspect="1"/>
          </p:cNvPicPr>
          <p:nvPr/>
        </p:nvPicPr>
        <p:blipFill>
          <a:blip r:embed="rId5"/>
          <a:stretch>
            <a:fillRect/>
          </a:stretch>
        </p:blipFill>
        <p:spPr>
          <a:xfrm>
            <a:off x="5720369" y="5312796"/>
            <a:ext cx="6018658" cy="888140"/>
          </a:xfrm>
          <a:prstGeom prst="rect">
            <a:avLst/>
          </a:prstGeom>
        </p:spPr>
      </p:pic>
      <p:sp>
        <p:nvSpPr>
          <p:cNvPr id="11" name="Arrow: Chevron 10">
            <a:extLst>
              <a:ext uri="{FF2B5EF4-FFF2-40B4-BE49-F238E27FC236}">
                <a16:creationId xmlns:a16="http://schemas.microsoft.com/office/drawing/2014/main" id="{3F3558DD-459D-4BAE-9A58-8AAB444DDF6F}"/>
              </a:ext>
            </a:extLst>
          </p:cNvPr>
          <p:cNvSpPr/>
          <p:nvPr/>
        </p:nvSpPr>
        <p:spPr>
          <a:xfrm rot="5400000">
            <a:off x="8263740" y="4223410"/>
            <a:ext cx="704689" cy="11608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840988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3909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Defining the Data Model (Blueprint of data)</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FB1628D-8F67-4427-8501-DE618A332906}"/>
              </a:ext>
            </a:extLst>
          </p:cNvPr>
          <p:cNvPicPr>
            <a:picLocks noChangeAspect="1"/>
          </p:cNvPicPr>
          <p:nvPr/>
        </p:nvPicPr>
        <p:blipFill>
          <a:blip r:embed="rId3"/>
          <a:stretch>
            <a:fillRect/>
          </a:stretch>
        </p:blipFill>
        <p:spPr>
          <a:xfrm>
            <a:off x="1566596" y="1486977"/>
            <a:ext cx="2980090" cy="1804512"/>
          </a:xfrm>
          <a:prstGeom prst="rect">
            <a:avLst/>
          </a:prstGeom>
        </p:spPr>
      </p:pic>
      <p:sp>
        <p:nvSpPr>
          <p:cNvPr id="7" name="Arrow: Chevron 6">
            <a:extLst>
              <a:ext uri="{FF2B5EF4-FFF2-40B4-BE49-F238E27FC236}">
                <a16:creationId xmlns:a16="http://schemas.microsoft.com/office/drawing/2014/main" id="{F0672793-197B-418E-A440-B39BC77E3EE2}"/>
              </a:ext>
            </a:extLst>
          </p:cNvPr>
          <p:cNvSpPr/>
          <p:nvPr/>
        </p:nvSpPr>
        <p:spPr>
          <a:xfrm>
            <a:off x="5659248" y="1828318"/>
            <a:ext cx="471055" cy="97298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D135A99A-F156-40FE-AF2B-EC960A9C573C}"/>
              </a:ext>
            </a:extLst>
          </p:cNvPr>
          <p:cNvPicPr>
            <a:picLocks noChangeAspect="1"/>
          </p:cNvPicPr>
          <p:nvPr/>
        </p:nvPicPr>
        <p:blipFill>
          <a:blip r:embed="rId4"/>
          <a:stretch>
            <a:fillRect/>
          </a:stretch>
        </p:blipFill>
        <p:spPr>
          <a:xfrm>
            <a:off x="7242865" y="1455664"/>
            <a:ext cx="3648748" cy="1804512"/>
          </a:xfrm>
          <a:prstGeom prst="rect">
            <a:avLst/>
          </a:prstGeom>
        </p:spPr>
      </p:pic>
      <p:sp>
        <p:nvSpPr>
          <p:cNvPr id="10" name="TextBox 9">
            <a:extLst>
              <a:ext uri="{FF2B5EF4-FFF2-40B4-BE49-F238E27FC236}">
                <a16:creationId xmlns:a16="http://schemas.microsoft.com/office/drawing/2014/main" id="{A623A8A7-36F9-44F9-8FCE-2AE727883926}"/>
              </a:ext>
            </a:extLst>
          </p:cNvPr>
          <p:cNvSpPr txBox="1"/>
          <p:nvPr/>
        </p:nvSpPr>
        <p:spPr>
          <a:xfrm>
            <a:off x="261764" y="3481196"/>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Properties for data model (from bapi_epm_product_get_list (TCode</a:t>
            </a:r>
            <a:r>
              <a:rPr lang="en-US" dirty="0">
                <a:solidFill>
                  <a:prstClr val="black"/>
                </a:solidFill>
                <a:latin typeface="Calibri" panose="020F0502020204030204"/>
              </a:rPr>
              <a:t>- se37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1" name="Picture 10">
            <a:extLst>
              <a:ext uri="{FF2B5EF4-FFF2-40B4-BE49-F238E27FC236}">
                <a16:creationId xmlns:a16="http://schemas.microsoft.com/office/drawing/2014/main" id="{4A61F179-D8FC-4958-A01E-AF2F634B0022}"/>
              </a:ext>
            </a:extLst>
          </p:cNvPr>
          <p:cNvPicPr>
            <a:picLocks noChangeAspect="1"/>
          </p:cNvPicPr>
          <p:nvPr/>
        </p:nvPicPr>
        <p:blipFill>
          <a:blip r:embed="rId5"/>
          <a:stretch>
            <a:fillRect/>
          </a:stretch>
        </p:blipFill>
        <p:spPr>
          <a:xfrm>
            <a:off x="2116476" y="3931675"/>
            <a:ext cx="6950763" cy="2855122"/>
          </a:xfrm>
          <a:prstGeom prst="rect">
            <a:avLst/>
          </a:prstGeom>
        </p:spPr>
      </p:pic>
    </p:spTree>
    <p:extLst>
      <p:ext uri="{BB962C8B-B14F-4D97-AF65-F5344CB8AC3E}">
        <p14:creationId xmlns:p14="http://schemas.microsoft.com/office/powerpoint/2010/main" val="2993297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6278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entity set to perform actual CURD operations and service generation.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BEEC56-31C8-4F91-B2DC-4F38E7EC42A2}"/>
              </a:ext>
            </a:extLst>
          </p:cNvPr>
          <p:cNvPicPr>
            <a:picLocks noChangeAspect="1"/>
          </p:cNvPicPr>
          <p:nvPr/>
        </p:nvPicPr>
        <p:blipFill>
          <a:blip r:embed="rId3"/>
          <a:stretch>
            <a:fillRect/>
          </a:stretch>
        </p:blipFill>
        <p:spPr>
          <a:xfrm>
            <a:off x="376707" y="1333088"/>
            <a:ext cx="2211046" cy="1490720"/>
          </a:xfrm>
          <a:prstGeom prst="rect">
            <a:avLst/>
          </a:prstGeom>
        </p:spPr>
      </p:pic>
      <p:pic>
        <p:nvPicPr>
          <p:cNvPr id="9" name="Picture 8">
            <a:extLst>
              <a:ext uri="{FF2B5EF4-FFF2-40B4-BE49-F238E27FC236}">
                <a16:creationId xmlns:a16="http://schemas.microsoft.com/office/drawing/2014/main" id="{B571076D-1973-476E-B65B-6CC61001BD08}"/>
              </a:ext>
            </a:extLst>
          </p:cNvPr>
          <p:cNvPicPr>
            <a:picLocks noChangeAspect="1"/>
          </p:cNvPicPr>
          <p:nvPr/>
        </p:nvPicPr>
        <p:blipFill>
          <a:blip r:embed="rId4"/>
          <a:stretch>
            <a:fillRect/>
          </a:stretch>
        </p:blipFill>
        <p:spPr>
          <a:xfrm>
            <a:off x="4350326" y="1333088"/>
            <a:ext cx="6303313" cy="1662086"/>
          </a:xfrm>
          <a:prstGeom prst="rect">
            <a:avLst/>
          </a:prstGeom>
        </p:spPr>
      </p:pic>
      <p:pic>
        <p:nvPicPr>
          <p:cNvPr id="11" name="Picture 10">
            <a:extLst>
              <a:ext uri="{FF2B5EF4-FFF2-40B4-BE49-F238E27FC236}">
                <a16:creationId xmlns:a16="http://schemas.microsoft.com/office/drawing/2014/main" id="{F43AB898-660C-42F0-AD63-2E51452ACAB1}"/>
              </a:ext>
            </a:extLst>
          </p:cNvPr>
          <p:cNvPicPr>
            <a:picLocks noChangeAspect="1"/>
          </p:cNvPicPr>
          <p:nvPr/>
        </p:nvPicPr>
        <p:blipFill>
          <a:blip r:embed="rId5"/>
          <a:stretch>
            <a:fillRect/>
          </a:stretch>
        </p:blipFill>
        <p:spPr>
          <a:xfrm>
            <a:off x="8361201" y="4314600"/>
            <a:ext cx="3523707" cy="1024017"/>
          </a:xfrm>
          <a:prstGeom prst="rect">
            <a:avLst/>
          </a:prstGeom>
        </p:spPr>
      </p:pic>
      <p:pic>
        <p:nvPicPr>
          <p:cNvPr id="13" name="Picture 12">
            <a:extLst>
              <a:ext uri="{FF2B5EF4-FFF2-40B4-BE49-F238E27FC236}">
                <a16:creationId xmlns:a16="http://schemas.microsoft.com/office/drawing/2014/main" id="{4E15447B-9C1B-4756-9E85-98AC45D86B64}"/>
              </a:ext>
            </a:extLst>
          </p:cNvPr>
          <p:cNvPicPr>
            <a:picLocks noChangeAspect="1"/>
          </p:cNvPicPr>
          <p:nvPr/>
        </p:nvPicPr>
        <p:blipFill>
          <a:blip r:embed="rId6"/>
          <a:stretch>
            <a:fillRect/>
          </a:stretch>
        </p:blipFill>
        <p:spPr>
          <a:xfrm>
            <a:off x="4345744" y="3901048"/>
            <a:ext cx="2524725" cy="1990341"/>
          </a:xfrm>
          <a:prstGeom prst="rect">
            <a:avLst/>
          </a:prstGeom>
        </p:spPr>
      </p:pic>
      <p:pic>
        <p:nvPicPr>
          <p:cNvPr id="15" name="Picture 14">
            <a:extLst>
              <a:ext uri="{FF2B5EF4-FFF2-40B4-BE49-F238E27FC236}">
                <a16:creationId xmlns:a16="http://schemas.microsoft.com/office/drawing/2014/main" id="{9790C98E-06CC-4BBF-BDE8-649C43AC92B7}"/>
              </a:ext>
            </a:extLst>
          </p:cNvPr>
          <p:cNvPicPr>
            <a:picLocks noChangeAspect="1"/>
          </p:cNvPicPr>
          <p:nvPr/>
        </p:nvPicPr>
        <p:blipFill>
          <a:blip r:embed="rId7"/>
          <a:stretch>
            <a:fillRect/>
          </a:stretch>
        </p:blipFill>
        <p:spPr>
          <a:xfrm>
            <a:off x="526471" y="3901048"/>
            <a:ext cx="2550599" cy="1812790"/>
          </a:xfrm>
          <a:prstGeom prst="rect">
            <a:avLst/>
          </a:prstGeom>
        </p:spPr>
      </p:pic>
      <p:sp>
        <p:nvSpPr>
          <p:cNvPr id="4" name="Arrow: Down 3">
            <a:extLst>
              <a:ext uri="{FF2B5EF4-FFF2-40B4-BE49-F238E27FC236}">
                <a16:creationId xmlns:a16="http://schemas.microsoft.com/office/drawing/2014/main" id="{356E059F-0D94-4A5C-856A-91C32D652C34}"/>
              </a:ext>
            </a:extLst>
          </p:cNvPr>
          <p:cNvSpPr/>
          <p:nvPr/>
        </p:nvSpPr>
        <p:spPr>
          <a:xfrm>
            <a:off x="9866774" y="3255264"/>
            <a:ext cx="310896" cy="87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3FE7732B-C51C-4ACA-BBBB-C4015B6DC6DC}"/>
              </a:ext>
            </a:extLst>
          </p:cNvPr>
          <p:cNvSpPr/>
          <p:nvPr/>
        </p:nvSpPr>
        <p:spPr>
          <a:xfrm>
            <a:off x="7196328" y="4654296"/>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DB2E6434-01B4-4218-A2CD-851804AA5BDD}"/>
              </a:ext>
            </a:extLst>
          </p:cNvPr>
          <p:cNvSpPr/>
          <p:nvPr/>
        </p:nvSpPr>
        <p:spPr>
          <a:xfrm>
            <a:off x="3122111" y="4643728"/>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D9BAB18-B681-4B5E-8FB8-8F371A2E22DB}"/>
              </a:ext>
            </a:extLst>
          </p:cNvPr>
          <p:cNvSpPr/>
          <p:nvPr/>
        </p:nvSpPr>
        <p:spPr>
          <a:xfrm>
            <a:off x="2889504" y="1984248"/>
            <a:ext cx="1060704"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E87FF19-A1C6-4D9A-B7B4-F9A637BA3FED}"/>
              </a:ext>
            </a:extLst>
          </p:cNvPr>
          <p:cNvCxnSpPr>
            <a:cxnSpLocks/>
          </p:cNvCxnSpPr>
          <p:nvPr/>
        </p:nvCxnSpPr>
        <p:spPr>
          <a:xfrm flipH="1" flipV="1">
            <a:off x="5842585" y="5429250"/>
            <a:ext cx="2009859" cy="5634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C75CCB88-CCC0-44D0-9438-E410F7431807}"/>
              </a:ext>
            </a:extLst>
          </p:cNvPr>
          <p:cNvSpPr txBox="1"/>
          <p:nvPr/>
        </p:nvSpPr>
        <p:spPr>
          <a:xfrm>
            <a:off x="7726680" y="5747811"/>
            <a:ext cx="201433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name of your service</a:t>
            </a:r>
          </a:p>
        </p:txBody>
      </p:sp>
    </p:spTree>
    <p:extLst>
      <p:ext uri="{BB962C8B-B14F-4D97-AF65-F5344CB8AC3E}">
        <p14:creationId xmlns:p14="http://schemas.microsoft.com/office/powerpoint/2010/main" val="970363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554038" y="899721"/>
            <a:ext cx="5353730" cy="5693866"/>
          </a:xfrm>
          <a:prstGeom prst="rect">
            <a:avLst/>
          </a:prstGeom>
          <a:noFill/>
        </p:spPr>
        <p:txBody>
          <a:bodyPr wrap="square" rtlCol="0">
            <a:spAutoFit/>
          </a:bodyPr>
          <a:lstStyle/>
          <a:p>
            <a:pPr marL="283464" indent="-283464" algn="l" rtl="0" eaLnBrk="1" latinLnBrk="0" hangingPunct="1">
              <a:spcBef>
                <a:spcPts val="0"/>
              </a:spcBef>
              <a:spcAft>
                <a:spcPts val="0"/>
              </a:spcAft>
              <a:buClr>
                <a:schemeClr val="tx1"/>
              </a:buClr>
              <a:buSzPts val="1800"/>
              <a:buFont typeface="Arial" panose="020B0604020202020204" pitchFamily="34" charset="0"/>
              <a:buChar char="•"/>
            </a:pPr>
            <a:r>
              <a:rPr lang="en-US" sz="1400" kern="1200" dirty="0">
                <a:solidFill>
                  <a:srgbClr val="000000"/>
                </a:solidFill>
                <a:effectLst/>
                <a:latin typeface="Calibri" panose="020F0502020204030204" pitchFamily="34" charset="0"/>
                <a:ea typeface="+mn-ea"/>
                <a:cs typeface="+mn-cs"/>
              </a:rPr>
              <a:t>Fragments</a:t>
            </a:r>
            <a:endParaRPr lang="en-US" sz="1400" dirty="0">
              <a:effectLst/>
            </a:endParaRPr>
          </a:p>
          <a:p>
            <a:pPr marL="285750" indent="-285750" algn="l" rtl="0" eaLnBrk="1" latinLnBrk="0" hangingPunct="1">
              <a:spcBef>
                <a:spcPts val="0"/>
              </a:spcBef>
              <a:spcAft>
                <a:spcPts val="0"/>
              </a:spcAft>
              <a:buFont typeface="Arial" panose="020B0604020202020204" pitchFamily="34" charset="0"/>
              <a:buChar char="•"/>
            </a:pPr>
            <a:r>
              <a:rPr lang="en-US" sz="1400" kern="1200" dirty="0">
                <a:solidFill>
                  <a:srgbClr val="000000"/>
                </a:solidFill>
                <a:effectLst/>
                <a:latin typeface="Calibri" panose="020F0502020204030204" pitchFamily="34" charset="0"/>
                <a:ea typeface="+mn-ea"/>
                <a:cs typeface="+mn-cs"/>
              </a:rPr>
              <a:t>Different Ways of loading fragment</a:t>
            </a:r>
            <a:endParaRPr lang="en-US" sz="1400" dirty="0">
              <a:effectLst/>
            </a:endParaRPr>
          </a:p>
          <a:p>
            <a:pPr marL="285750" indent="-285750" algn="l" rtl="0" eaLnBrk="1" latinLnBrk="0" hangingPunct="1">
              <a:spcBef>
                <a:spcPts val="0"/>
              </a:spcBef>
              <a:spcAft>
                <a:spcPts val="0"/>
              </a:spcAft>
              <a:buFont typeface="Arial" panose="020B0604020202020204" pitchFamily="34" charset="0"/>
              <a:buChar char="•"/>
            </a:pPr>
            <a:r>
              <a:rPr lang="en-US" sz="1400" kern="1200" dirty="0">
                <a:solidFill>
                  <a:srgbClr val="000000"/>
                </a:solidFill>
                <a:effectLst/>
                <a:latin typeface="Calibri" panose="020F0502020204030204" pitchFamily="34" charset="0"/>
                <a:ea typeface="+mn-ea"/>
                <a:cs typeface="+mn-cs"/>
              </a:rPr>
              <a:t>Value Help Popup</a:t>
            </a:r>
          </a:p>
          <a:p>
            <a:pPr marL="285750" indent="-285750">
              <a:buClr>
                <a:schemeClr val="tx1"/>
              </a:buClr>
              <a:buFont typeface="Arial" panose="020B0604020202020204" pitchFamily="34" charset="0"/>
              <a:buChar char="•"/>
            </a:pPr>
            <a:r>
              <a:rPr lang="en-US" sz="1400" dirty="0"/>
              <a:t>Use Case 2 – Dynamic Fragment</a:t>
            </a:r>
          </a:p>
          <a:p>
            <a:pPr marL="285750" indent="-285750">
              <a:buClr>
                <a:schemeClr val="tx1"/>
              </a:buClr>
              <a:buFont typeface="Arial" panose="020B0604020202020204" pitchFamily="34" charset="0"/>
              <a:buChar char="•"/>
            </a:pPr>
            <a:r>
              <a:rPr lang="en-US" sz="1400" dirty="0"/>
              <a:t>What is OData?</a:t>
            </a:r>
          </a:p>
          <a:p>
            <a:pPr marL="285750" indent="-285750">
              <a:buClr>
                <a:schemeClr val="tx1"/>
              </a:buClr>
              <a:buFont typeface="Arial" panose="020B0604020202020204" pitchFamily="34" charset="0"/>
              <a:buChar char="•"/>
            </a:pPr>
            <a:r>
              <a:rPr lang="en-US" sz="1400" dirty="0" err="1"/>
              <a:t>oData</a:t>
            </a:r>
            <a:r>
              <a:rPr lang="en-US" sz="1400" dirty="0"/>
              <a:t> Basics.</a:t>
            </a:r>
          </a:p>
          <a:p>
            <a:pPr marL="285750" indent="-285750">
              <a:buClr>
                <a:schemeClr val="tx1"/>
              </a:buClr>
              <a:buFont typeface="Arial" panose="020B0604020202020204" pitchFamily="34" charset="0"/>
              <a:buChar char="•"/>
            </a:pPr>
            <a:r>
              <a:rPr lang="en-US" sz="1400" dirty="0"/>
              <a:t>Structure of </a:t>
            </a:r>
            <a:r>
              <a:rPr lang="en-US" sz="1400" dirty="0" err="1"/>
              <a:t>Odata</a:t>
            </a:r>
            <a:r>
              <a:rPr lang="en-US" sz="1400" dirty="0"/>
              <a:t>.</a:t>
            </a:r>
          </a:p>
          <a:p>
            <a:pPr marL="285750" indent="-285750">
              <a:buClr>
                <a:schemeClr val="tx1"/>
              </a:buClr>
              <a:buFont typeface="Arial" panose="020B0604020202020204" pitchFamily="34" charset="0"/>
              <a:buChar char="•"/>
            </a:pPr>
            <a:r>
              <a:rPr lang="en-US" sz="1400" dirty="0"/>
              <a:t>Client Side Query With </a:t>
            </a:r>
            <a:r>
              <a:rPr lang="en-US" sz="1400" dirty="0" err="1"/>
              <a:t>Odata</a:t>
            </a:r>
            <a:r>
              <a:rPr lang="en-US" sz="1400" dirty="0"/>
              <a:t>.</a:t>
            </a:r>
          </a:p>
          <a:p>
            <a:pPr marL="285750" indent="-285750">
              <a:buClr>
                <a:schemeClr val="tx1"/>
              </a:buClr>
              <a:buFont typeface="Arial" panose="020B0604020202020204" pitchFamily="34" charset="0"/>
              <a:buChar char="•"/>
            </a:pPr>
            <a:r>
              <a:rPr lang="en-US" sz="1400" dirty="0"/>
              <a:t>Get Operations.</a:t>
            </a:r>
          </a:p>
          <a:p>
            <a:pPr marL="285750" indent="-285750">
              <a:buClr>
                <a:schemeClr val="tx1"/>
              </a:buClr>
              <a:buFont typeface="Arial" panose="020B0604020202020204" pitchFamily="34" charset="0"/>
              <a:buChar char="•"/>
            </a:pPr>
            <a:r>
              <a:rPr lang="en-US" sz="1400" dirty="0"/>
              <a:t>SAP Deployment Options</a:t>
            </a:r>
          </a:p>
          <a:p>
            <a:pPr marL="285750" indent="-285750">
              <a:buClr>
                <a:schemeClr val="tx1"/>
              </a:buClr>
              <a:buFont typeface="Arial" panose="020B0604020202020204" pitchFamily="34" charset="0"/>
              <a:buChar char="•"/>
            </a:pPr>
            <a:r>
              <a:rPr lang="en-US" sz="1400" dirty="0" err="1"/>
              <a:t>TCodes</a:t>
            </a:r>
            <a:r>
              <a:rPr lang="en-US" sz="1400" dirty="0"/>
              <a:t> and Services</a:t>
            </a:r>
          </a:p>
          <a:p>
            <a:pPr marL="285750" indent="-285750">
              <a:buClr>
                <a:schemeClr val="tx1"/>
              </a:buClr>
              <a:buFont typeface="Arial" panose="020B0604020202020204" pitchFamily="34" charset="0"/>
              <a:buChar char="•"/>
            </a:pPr>
            <a:r>
              <a:rPr lang="en-US" sz="1400" dirty="0"/>
              <a:t>Data Model for our use case</a:t>
            </a:r>
          </a:p>
          <a:p>
            <a:pPr marL="285750" indent="-285750">
              <a:buClr>
                <a:schemeClr val="tx1"/>
              </a:buClr>
              <a:buFont typeface="Arial" panose="020B0604020202020204" pitchFamily="34" charset="0"/>
              <a:buChar char="•"/>
            </a:pPr>
            <a:r>
              <a:rPr lang="en-US" sz="1400" dirty="0"/>
              <a:t>Creating OData Service. </a:t>
            </a:r>
          </a:p>
          <a:p>
            <a:pPr marL="285750" indent="-285750">
              <a:buClr>
                <a:schemeClr val="tx1"/>
              </a:buClr>
              <a:buFont typeface="Arial" panose="020B0604020202020204" pitchFamily="34" charset="0"/>
              <a:buChar char="•"/>
            </a:pPr>
            <a:r>
              <a:rPr lang="en-US" sz="1400" dirty="0"/>
              <a:t>Building Get Entity set Method</a:t>
            </a:r>
          </a:p>
          <a:p>
            <a:pPr marL="285750" indent="-285750">
              <a:buClr>
                <a:schemeClr val="tx1"/>
              </a:buClr>
              <a:buFont typeface="Arial" panose="020B0604020202020204" pitchFamily="34" charset="0"/>
              <a:buChar char="•"/>
            </a:pPr>
            <a:r>
              <a:rPr lang="en-US" sz="1400" dirty="0"/>
              <a:t>Testing the Get Entity set Method in Browser</a:t>
            </a:r>
          </a:p>
          <a:p>
            <a:pPr marL="285750" indent="-285750">
              <a:buClr>
                <a:schemeClr val="tx1"/>
              </a:buClr>
              <a:buFont typeface="Arial" panose="020B0604020202020204" pitchFamily="34" charset="0"/>
              <a:buChar char="•"/>
            </a:pPr>
            <a:r>
              <a:rPr lang="en-US" sz="1400" dirty="0"/>
              <a:t>Building Get Entity method (Single Product)</a:t>
            </a:r>
          </a:p>
          <a:p>
            <a:pPr marL="285750" indent="-285750">
              <a:buClr>
                <a:schemeClr val="tx1"/>
              </a:buClr>
              <a:buFont typeface="Arial" panose="020B0604020202020204" pitchFamily="34" charset="0"/>
              <a:buChar char="•"/>
            </a:pPr>
            <a:r>
              <a:rPr lang="en-US" sz="1400" dirty="0"/>
              <a:t>Introduction to the Postman Tool</a:t>
            </a:r>
          </a:p>
          <a:p>
            <a:pPr marL="285750" indent="-285750">
              <a:buClr>
                <a:schemeClr val="tx1"/>
              </a:buClr>
              <a:buFont typeface="Arial" panose="020B0604020202020204" pitchFamily="34" charset="0"/>
              <a:buChar char="•"/>
            </a:pPr>
            <a:r>
              <a:rPr lang="en-US" sz="1400" dirty="0"/>
              <a:t>Setting the Authorization in Postman</a:t>
            </a:r>
          </a:p>
          <a:p>
            <a:pPr marL="285750" indent="-285750">
              <a:buClr>
                <a:schemeClr val="tx1"/>
              </a:buClr>
              <a:buFont typeface="Arial" panose="020B0604020202020204" pitchFamily="34" charset="0"/>
              <a:buChar char="•"/>
            </a:pPr>
            <a:r>
              <a:rPr lang="en-US" sz="1400" dirty="0"/>
              <a:t>Testing Get Entity and Entity set using Postman</a:t>
            </a:r>
          </a:p>
          <a:p>
            <a:pPr marL="285750" indent="-285750">
              <a:buClr>
                <a:schemeClr val="tx1"/>
              </a:buClr>
              <a:buFont typeface="Arial" panose="020B0604020202020204" pitchFamily="34" charset="0"/>
              <a:buChar char="•"/>
            </a:pPr>
            <a:r>
              <a:rPr lang="en-US" sz="1400" dirty="0"/>
              <a:t>Implementing Create in OData Service</a:t>
            </a:r>
          </a:p>
          <a:p>
            <a:pPr marL="285750" indent="-285750">
              <a:buClr>
                <a:schemeClr val="tx1"/>
              </a:buClr>
              <a:buFont typeface="Arial" panose="020B0604020202020204" pitchFamily="34" charset="0"/>
              <a:buChar char="•"/>
            </a:pPr>
            <a:r>
              <a:rPr lang="en-US" sz="1400" dirty="0"/>
              <a:t>Testing POST calls in the SAP Logon</a:t>
            </a:r>
          </a:p>
          <a:p>
            <a:pPr marL="285750" indent="-285750">
              <a:buClr>
                <a:schemeClr val="tx1"/>
              </a:buClr>
              <a:buFont typeface="Arial" panose="020B0604020202020204" pitchFamily="34" charset="0"/>
              <a:buChar char="•"/>
            </a:pPr>
            <a:r>
              <a:rPr lang="en-US" sz="1400" dirty="0"/>
              <a:t>Testing POST calls using postman</a:t>
            </a:r>
          </a:p>
          <a:p>
            <a:pPr marL="285750" indent="-285750">
              <a:buClr>
                <a:schemeClr val="tx1"/>
              </a:buClr>
              <a:buFont typeface="Arial" panose="020B0604020202020204" pitchFamily="34" charset="0"/>
              <a:buChar char="•"/>
            </a:pPr>
            <a:r>
              <a:rPr lang="en-US" sz="1400" dirty="0"/>
              <a:t>How to set payload in postman to test POST call</a:t>
            </a:r>
          </a:p>
          <a:p>
            <a:pPr marL="285750" indent="-285750">
              <a:buClr>
                <a:schemeClr val="tx1"/>
              </a:buClr>
              <a:buFont typeface="Arial" panose="020B0604020202020204" pitchFamily="34" charset="0"/>
              <a:buChar char="•"/>
            </a:pPr>
            <a:r>
              <a:rPr lang="en-US" sz="1400" dirty="0"/>
              <a:t>Introduction to x-</a:t>
            </a:r>
            <a:r>
              <a:rPr lang="en-US" sz="1400" dirty="0" err="1"/>
              <a:t>csrf</a:t>
            </a:r>
            <a:r>
              <a:rPr lang="en-US" sz="1400" dirty="0"/>
              <a:t>-token</a:t>
            </a:r>
          </a:p>
          <a:p>
            <a:pPr marL="285750" indent="-285750">
              <a:buClr>
                <a:schemeClr val="tx1"/>
              </a:buClr>
              <a:buFont typeface="Arial" panose="020B0604020202020204" pitchFamily="34" charset="0"/>
              <a:buChar char="•"/>
            </a:pPr>
            <a:r>
              <a:rPr lang="en-US" sz="1400" dirty="0"/>
              <a:t>Implementing Update and Delete in service</a:t>
            </a:r>
          </a:p>
          <a:p>
            <a:pPr marL="285750" indent="-285750" algn="l" rtl="0" eaLnBrk="1" latinLnBrk="0" hangingPunct="1">
              <a:spcBef>
                <a:spcPts val="0"/>
              </a:spcBef>
              <a:spcAft>
                <a:spcPts val="0"/>
              </a:spcAft>
              <a:buFont typeface="Arial" panose="020B0604020202020204" pitchFamily="34" charset="0"/>
              <a:buChar char="•"/>
            </a:pPr>
            <a:endParaRPr lang="en-US" sz="1400" dirty="0">
              <a:effectLst/>
            </a:endParaRP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1334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Service Registration (Go to tcode- /iwfnd/maint_service)</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15C1D83-0DAD-4446-AA26-A401D4682246}"/>
              </a:ext>
            </a:extLst>
          </p:cNvPr>
          <p:cNvPicPr>
            <a:picLocks noChangeAspect="1"/>
          </p:cNvPicPr>
          <p:nvPr/>
        </p:nvPicPr>
        <p:blipFill>
          <a:blip r:embed="rId3"/>
          <a:stretch>
            <a:fillRect/>
          </a:stretch>
        </p:blipFill>
        <p:spPr>
          <a:xfrm>
            <a:off x="539833" y="1369539"/>
            <a:ext cx="4214002" cy="2398403"/>
          </a:xfrm>
          <a:prstGeom prst="rect">
            <a:avLst/>
          </a:prstGeom>
        </p:spPr>
      </p:pic>
      <p:pic>
        <p:nvPicPr>
          <p:cNvPr id="7" name="Picture 6">
            <a:extLst>
              <a:ext uri="{FF2B5EF4-FFF2-40B4-BE49-F238E27FC236}">
                <a16:creationId xmlns:a16="http://schemas.microsoft.com/office/drawing/2014/main" id="{A434D3C0-B222-4513-9EA0-224A982C1C20}"/>
              </a:ext>
            </a:extLst>
          </p:cNvPr>
          <p:cNvPicPr>
            <a:picLocks noChangeAspect="1"/>
          </p:cNvPicPr>
          <p:nvPr/>
        </p:nvPicPr>
        <p:blipFill>
          <a:blip r:embed="rId4"/>
          <a:stretch>
            <a:fillRect/>
          </a:stretch>
        </p:blipFill>
        <p:spPr>
          <a:xfrm>
            <a:off x="6308436" y="1333088"/>
            <a:ext cx="5072242" cy="2398403"/>
          </a:xfrm>
          <a:prstGeom prst="rect">
            <a:avLst/>
          </a:prstGeom>
        </p:spPr>
      </p:pic>
      <p:pic>
        <p:nvPicPr>
          <p:cNvPr id="9" name="Picture 8">
            <a:extLst>
              <a:ext uri="{FF2B5EF4-FFF2-40B4-BE49-F238E27FC236}">
                <a16:creationId xmlns:a16="http://schemas.microsoft.com/office/drawing/2014/main" id="{62BD7601-7785-4FD4-B6F7-B3433F5B5896}"/>
              </a:ext>
            </a:extLst>
          </p:cNvPr>
          <p:cNvPicPr>
            <a:picLocks noChangeAspect="1"/>
          </p:cNvPicPr>
          <p:nvPr/>
        </p:nvPicPr>
        <p:blipFill>
          <a:blip r:embed="rId5"/>
          <a:stretch>
            <a:fillRect/>
          </a:stretch>
        </p:blipFill>
        <p:spPr>
          <a:xfrm>
            <a:off x="6308437" y="4405561"/>
            <a:ext cx="5072241" cy="2061489"/>
          </a:xfrm>
          <a:prstGeom prst="rect">
            <a:avLst/>
          </a:prstGeom>
        </p:spPr>
      </p:pic>
      <p:pic>
        <p:nvPicPr>
          <p:cNvPr id="10" name="Picture 9">
            <a:extLst>
              <a:ext uri="{FF2B5EF4-FFF2-40B4-BE49-F238E27FC236}">
                <a16:creationId xmlns:a16="http://schemas.microsoft.com/office/drawing/2014/main" id="{98F2EFDF-7DF3-4344-B693-BF58965D8B1A}"/>
              </a:ext>
            </a:extLst>
          </p:cNvPr>
          <p:cNvPicPr>
            <a:picLocks noChangeAspect="1"/>
          </p:cNvPicPr>
          <p:nvPr/>
        </p:nvPicPr>
        <p:blipFill>
          <a:blip r:embed="rId6"/>
          <a:stretch>
            <a:fillRect/>
          </a:stretch>
        </p:blipFill>
        <p:spPr>
          <a:xfrm>
            <a:off x="424871" y="4405561"/>
            <a:ext cx="4214002" cy="1860734"/>
          </a:xfrm>
          <a:prstGeom prst="rect">
            <a:avLst/>
          </a:prstGeom>
        </p:spPr>
      </p:pic>
      <p:sp>
        <p:nvSpPr>
          <p:cNvPr id="3" name="Arrow: Right 2">
            <a:extLst>
              <a:ext uri="{FF2B5EF4-FFF2-40B4-BE49-F238E27FC236}">
                <a16:creationId xmlns:a16="http://schemas.microsoft.com/office/drawing/2014/main" id="{1A651994-0E43-4C14-A667-CDA9D385E8AC}"/>
              </a:ext>
            </a:extLst>
          </p:cNvPr>
          <p:cNvSpPr/>
          <p:nvPr/>
        </p:nvSpPr>
        <p:spPr>
          <a:xfrm>
            <a:off x="4923692" y="2341266"/>
            <a:ext cx="104502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7B05245D-90A0-4FC1-ACDF-98364223C9EF}"/>
              </a:ext>
            </a:extLst>
          </p:cNvPr>
          <p:cNvSpPr/>
          <p:nvPr/>
        </p:nvSpPr>
        <p:spPr>
          <a:xfrm>
            <a:off x="8598372" y="3790005"/>
            <a:ext cx="492370" cy="557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82447078-2C77-45A8-B5E3-D95065E72F86}"/>
              </a:ext>
            </a:extLst>
          </p:cNvPr>
          <p:cNvSpPr/>
          <p:nvPr/>
        </p:nvSpPr>
        <p:spPr>
          <a:xfrm>
            <a:off x="4923692" y="5164853"/>
            <a:ext cx="1045029"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245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Creating First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Create your own first OData Service by following the steps written in the previous Slides.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7A8B849-7D93-4FF2-80EF-FE179C0933A8}"/>
              </a:ext>
            </a:extLst>
          </p:cNvPr>
          <p:cNvPicPr>
            <a:picLocks noChangeAspect="1"/>
          </p:cNvPicPr>
          <p:nvPr/>
        </p:nvPicPr>
        <p:blipFill>
          <a:blip r:embed="rId3"/>
          <a:stretch>
            <a:fillRect/>
          </a:stretch>
        </p:blipFill>
        <p:spPr>
          <a:xfrm>
            <a:off x="3895725" y="1856309"/>
            <a:ext cx="7641981" cy="1979612"/>
          </a:xfrm>
          <a:prstGeom prst="rect">
            <a:avLst/>
          </a:prstGeom>
        </p:spPr>
      </p:pic>
    </p:spTree>
    <p:extLst>
      <p:ext uri="{BB962C8B-B14F-4D97-AF65-F5344CB8AC3E}">
        <p14:creationId xmlns:p14="http://schemas.microsoft.com/office/powerpoint/2010/main" val="2206623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Runtime Artifacts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75194" cy="3138423"/>
          </a:xfrm>
          <a:prstGeom prst="rect">
            <a:avLst/>
          </a:prstGeom>
          <a:noFill/>
        </p:spPr>
        <p:txBody>
          <a:bodyPr wrap="square" rtlCol="0">
            <a:spAutoFit/>
          </a:bodyPr>
          <a:lstStyle/>
          <a:p>
            <a:pPr algn="just" defTabSz="914126"/>
            <a:r>
              <a:rPr lang="en-US" sz="1799" dirty="0">
                <a:solidFill>
                  <a:prstClr val="black"/>
                </a:solidFill>
                <a:latin typeface="Calibri"/>
              </a:rPr>
              <a:t>When we create a service there are 2 types of code which developer/system needs</a:t>
            </a:r>
          </a:p>
          <a:p>
            <a:pPr marL="342900" indent="-342900" algn="just" defTabSz="914126">
              <a:buAutoNum type="arabicPeriod"/>
            </a:pPr>
            <a:r>
              <a:rPr lang="en-US" sz="1799" dirty="0">
                <a:solidFill>
                  <a:prstClr val="black"/>
                </a:solidFill>
                <a:latin typeface="Calibri"/>
              </a:rPr>
              <a:t>Metadata code – which serve metadata of the service, it will be generated by system automatically every time we change the service a new code will generate overwriting old code by SAP. This code is generated in MPC – model provider class</a:t>
            </a:r>
          </a:p>
          <a:p>
            <a:pPr lvl="1" algn="just" defTabSz="914126"/>
            <a:r>
              <a:rPr lang="en-US" b="1" dirty="0">
                <a:highlight>
                  <a:srgbClr val="FFFF00"/>
                </a:highlight>
              </a:rPr>
              <a:t>MPC</a:t>
            </a:r>
            <a:r>
              <a:rPr lang="en-US" dirty="0"/>
              <a:t> = Model Provider Class (metadata) = </a:t>
            </a:r>
            <a:r>
              <a:rPr lang="en-US" dirty="0">
                <a:highlight>
                  <a:srgbClr val="FFFF00"/>
                </a:highlight>
              </a:rPr>
              <a:t>where all the abap code will be generated which will have the code for metadata</a:t>
            </a:r>
            <a:endParaRPr lang="en-US" sz="1799" dirty="0">
              <a:solidFill>
                <a:prstClr val="black"/>
              </a:solidFill>
              <a:highlight>
                <a:srgbClr val="FFFF00"/>
              </a:highlight>
              <a:latin typeface="Calibri"/>
            </a:endParaRPr>
          </a:p>
          <a:p>
            <a:pPr marL="342900" indent="-342900" algn="just" defTabSz="914126">
              <a:buAutoNum type="arabicPeriod"/>
            </a:pPr>
            <a:r>
              <a:rPr lang="en-US" sz="1799" dirty="0">
                <a:solidFill>
                  <a:prstClr val="black"/>
                </a:solidFill>
                <a:latin typeface="Calibri"/>
              </a:rPr>
              <a:t>Service Code – which is required as service implementation for performing CURDQ functionality. This code will be written by developer in a class called DPC = Data provider class.</a:t>
            </a:r>
          </a:p>
          <a:p>
            <a:pPr lvl="1" algn="just" defTabSz="914126"/>
            <a:r>
              <a:rPr lang="en-US" b="1" dirty="0">
                <a:highlight>
                  <a:srgbClr val="FFFF00"/>
                </a:highlight>
              </a:rPr>
              <a:t>DPC</a:t>
            </a:r>
            <a:r>
              <a:rPr lang="en-US" dirty="0"/>
              <a:t> = Data Provider Class (data operations CRUDQ) = </a:t>
            </a:r>
            <a:r>
              <a:rPr lang="en-US" dirty="0">
                <a:highlight>
                  <a:srgbClr val="FFFF00"/>
                </a:highlight>
              </a:rPr>
              <a:t>Contains all the implementation of CURDQ. It will get for each entityset 5 methods.</a:t>
            </a:r>
            <a:endParaRPr lang="en-US" sz="1799" dirty="0">
              <a:solidFill>
                <a:prstClr val="black"/>
              </a:solidFill>
              <a:highlight>
                <a:srgbClr val="FFFF00"/>
              </a:highlight>
              <a:latin typeface="Calibri"/>
            </a:endParaRPr>
          </a:p>
          <a:p>
            <a:pPr defTabSz="914126"/>
            <a:r>
              <a:rPr lang="en-US" sz="1799" dirty="0">
                <a:solidFill>
                  <a:prstClr val="black"/>
                </a:solidFill>
                <a:latin typeface="Calibri"/>
              </a:rPr>
              <a:t>What if a developer need to customize the SAP generated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3AD21484-BE02-44AE-854D-E10906F6C309}"/>
              </a:ext>
            </a:extLst>
          </p:cNvPr>
          <p:cNvGrpSpPr/>
          <p:nvPr/>
        </p:nvGrpSpPr>
        <p:grpSpPr>
          <a:xfrm>
            <a:off x="1264850" y="3940320"/>
            <a:ext cx="8728551" cy="2699019"/>
            <a:chOff x="182833" y="2905328"/>
            <a:chExt cx="10094966" cy="3423035"/>
          </a:xfrm>
        </p:grpSpPr>
        <p:sp>
          <p:nvSpPr>
            <p:cNvPr id="7" name="Rectangle 6">
              <a:extLst>
                <a:ext uri="{FF2B5EF4-FFF2-40B4-BE49-F238E27FC236}">
                  <a16:creationId xmlns:a16="http://schemas.microsoft.com/office/drawing/2014/main" id="{CF057C8F-20BC-4144-9082-362D5F9CDFA8}"/>
                </a:ext>
              </a:extLst>
            </p:cNvPr>
            <p:cNvSpPr/>
            <p:nvPr/>
          </p:nvSpPr>
          <p:spPr>
            <a:xfrm>
              <a:off x="1701924" y="3068960"/>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Model provider class MPC class</a:t>
              </a:r>
            </a:p>
          </p:txBody>
        </p:sp>
        <p:sp>
          <p:nvSpPr>
            <p:cNvPr id="9" name="Oval 8">
              <a:extLst>
                <a:ext uri="{FF2B5EF4-FFF2-40B4-BE49-F238E27FC236}">
                  <a16:creationId xmlns:a16="http://schemas.microsoft.com/office/drawing/2014/main" id="{77EBC801-453B-4C71-88A3-D642DF934921}"/>
                </a:ext>
              </a:extLst>
            </p:cNvPr>
            <p:cNvSpPr/>
            <p:nvPr/>
          </p:nvSpPr>
          <p:spPr>
            <a:xfrm>
              <a:off x="1165249" y="2905328"/>
              <a:ext cx="1080120" cy="432048"/>
            </a:xfrm>
            <a:prstGeom prst="ellips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SAP</a:t>
              </a:r>
            </a:p>
          </p:txBody>
        </p:sp>
        <p:sp>
          <p:nvSpPr>
            <p:cNvPr id="10" name="Flowchart: Summing Junction 9">
              <a:extLst>
                <a:ext uri="{FF2B5EF4-FFF2-40B4-BE49-F238E27FC236}">
                  <a16:creationId xmlns:a16="http://schemas.microsoft.com/office/drawing/2014/main" id="{03CA90C2-1D0A-4D03-B7A9-DADEF0D44C1F}"/>
                </a:ext>
              </a:extLst>
            </p:cNvPr>
            <p:cNvSpPr/>
            <p:nvPr/>
          </p:nvSpPr>
          <p:spPr>
            <a:xfrm>
              <a:off x="4518572" y="3717032"/>
              <a:ext cx="351704" cy="360040"/>
            </a:xfrm>
            <a:prstGeom prst="flowChartSummingJunction">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EE3F4DB-8E97-4177-945D-330142A54279}"/>
                </a:ext>
              </a:extLst>
            </p:cNvPr>
            <p:cNvSpPr/>
            <p:nvPr/>
          </p:nvSpPr>
          <p:spPr>
            <a:xfrm>
              <a:off x="1701924" y="515830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Here we should write our code</a:t>
              </a:r>
            </a:p>
          </p:txBody>
        </p:sp>
        <p:cxnSp>
          <p:nvCxnSpPr>
            <p:cNvPr id="12" name="Straight Arrow Connector 11">
              <a:extLst>
                <a:ext uri="{FF2B5EF4-FFF2-40B4-BE49-F238E27FC236}">
                  <a16:creationId xmlns:a16="http://schemas.microsoft.com/office/drawing/2014/main" id="{46A00299-8D3F-440F-B6D5-57FCAD55246B}"/>
                </a:ext>
              </a:extLst>
            </p:cNvPr>
            <p:cNvCxnSpPr>
              <a:cxnSpLocks/>
              <a:stCxn id="11" idx="0"/>
              <a:endCxn id="7" idx="2"/>
            </p:cNvCxnSpPr>
            <p:nvPr/>
          </p:nvCxnSpPr>
          <p:spPr>
            <a:xfrm flipV="1">
              <a:off x="3286100" y="407707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3" name="Star: 5 Points 12">
              <a:extLst>
                <a:ext uri="{FF2B5EF4-FFF2-40B4-BE49-F238E27FC236}">
                  <a16:creationId xmlns:a16="http://schemas.microsoft.com/office/drawing/2014/main" id="{E48B0858-C456-4A7C-AC71-62B1986F829A}"/>
                </a:ext>
              </a:extLst>
            </p:cNvPr>
            <p:cNvSpPr/>
            <p:nvPr/>
          </p:nvSpPr>
          <p:spPr>
            <a:xfrm>
              <a:off x="4230540" y="58159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BEF584B-BDF8-440F-A6DC-0A5A46EBC940}"/>
                </a:ext>
              </a:extLst>
            </p:cNvPr>
            <p:cNvSpPr txBox="1"/>
            <p:nvPr/>
          </p:nvSpPr>
          <p:spPr>
            <a:xfrm>
              <a:off x="182833" y="3429000"/>
              <a:ext cx="1519091" cy="553998"/>
            </a:xfrm>
            <a:prstGeom prst="rect">
              <a:avLst/>
            </a:prstGeom>
            <a:noFill/>
          </p:spPr>
          <p:txBody>
            <a:bodyPr wrap="square" rtlCol="0">
              <a:spAutoFit/>
            </a:bodyPr>
            <a:lstStyle/>
            <a:p>
              <a:pPr defTabSz="1218987"/>
              <a:r>
                <a:rPr lang="en-US" b="1" dirty="0">
                  <a:solidFill>
                    <a:prstClr val="black"/>
                  </a:solidFill>
                  <a:latin typeface="Segoe UI"/>
                </a:rPr>
                <a:t>Metadata</a:t>
              </a:r>
            </a:p>
            <a:p>
              <a:pPr defTabSz="1218987"/>
              <a:r>
                <a:rPr lang="en-US" sz="1200" b="1" dirty="0">
                  <a:solidFill>
                    <a:prstClr val="black"/>
                  </a:solidFill>
                  <a:latin typeface="Segoe UI"/>
                </a:rPr>
                <a:t>Types of entities</a:t>
              </a:r>
            </a:p>
          </p:txBody>
        </p:sp>
        <p:sp>
          <p:nvSpPr>
            <p:cNvPr id="15" name="Rectangle 14">
              <a:extLst>
                <a:ext uri="{FF2B5EF4-FFF2-40B4-BE49-F238E27FC236}">
                  <a16:creationId xmlns:a16="http://schemas.microsoft.com/office/drawing/2014/main" id="{E6BDD2B7-C1F5-4B07-ACF6-6ADD13D9080A}"/>
                </a:ext>
              </a:extLst>
            </p:cNvPr>
            <p:cNvSpPr/>
            <p:nvPr/>
          </p:nvSpPr>
          <p:spPr>
            <a:xfrm>
              <a:off x="6389367" y="3074577"/>
              <a:ext cx="3888432" cy="101177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Data Provider class</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 class</a:t>
              </a:r>
            </a:p>
          </p:txBody>
        </p:sp>
        <p:sp>
          <p:nvSpPr>
            <p:cNvPr id="16" name="Rectangle 15">
              <a:extLst>
                <a:ext uri="{FF2B5EF4-FFF2-40B4-BE49-F238E27FC236}">
                  <a16:creationId xmlns:a16="http://schemas.microsoft.com/office/drawing/2014/main" id="{D167F32D-4CF3-465C-A256-0364C587A637}"/>
                </a:ext>
              </a:extLst>
            </p:cNvPr>
            <p:cNvSpPr/>
            <p:nvPr/>
          </p:nvSpPr>
          <p:spPr>
            <a:xfrm>
              <a:off x="6877072" y="516785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CURD Functionality</a:t>
              </a:r>
            </a:p>
          </p:txBody>
        </p:sp>
        <p:cxnSp>
          <p:nvCxnSpPr>
            <p:cNvPr id="17" name="Straight Arrow Connector 16">
              <a:extLst>
                <a:ext uri="{FF2B5EF4-FFF2-40B4-BE49-F238E27FC236}">
                  <a16:creationId xmlns:a16="http://schemas.microsoft.com/office/drawing/2014/main" id="{0B6354DE-8C0C-41F6-8256-65E7422ECB87}"/>
                </a:ext>
              </a:extLst>
            </p:cNvPr>
            <p:cNvCxnSpPr>
              <a:cxnSpLocks/>
              <a:stCxn id="16" idx="0"/>
            </p:cNvCxnSpPr>
            <p:nvPr/>
          </p:nvCxnSpPr>
          <p:spPr>
            <a:xfrm flipV="1">
              <a:off x="8461248" y="408662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8" name="Star: 5 Points 17">
              <a:extLst>
                <a:ext uri="{FF2B5EF4-FFF2-40B4-BE49-F238E27FC236}">
                  <a16:creationId xmlns:a16="http://schemas.microsoft.com/office/drawing/2014/main" id="{6692332C-77E4-4D38-915A-320B3D7BE204}"/>
                </a:ext>
              </a:extLst>
            </p:cNvPr>
            <p:cNvSpPr/>
            <p:nvPr/>
          </p:nvSpPr>
          <p:spPr>
            <a:xfrm>
              <a:off x="4382940" y="59683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EB346321-7E79-481E-9A53-C74B6C21413F}"/>
                </a:ext>
              </a:extLst>
            </p:cNvPr>
            <p:cNvSpPr/>
            <p:nvPr/>
          </p:nvSpPr>
          <p:spPr>
            <a:xfrm>
              <a:off x="4382940" y="4365104"/>
              <a:ext cx="3079621" cy="53430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PROJ_SRV</a:t>
              </a:r>
            </a:p>
          </p:txBody>
        </p:sp>
      </p:grpSp>
      <p:sp>
        <p:nvSpPr>
          <p:cNvPr id="21" name="TextBox 20">
            <a:extLst>
              <a:ext uri="{FF2B5EF4-FFF2-40B4-BE49-F238E27FC236}">
                <a16:creationId xmlns:a16="http://schemas.microsoft.com/office/drawing/2014/main" id="{10059859-1F8A-4E92-AFDD-18DC60B3FB5E}"/>
              </a:ext>
            </a:extLst>
          </p:cNvPr>
          <p:cNvSpPr txBox="1"/>
          <p:nvPr/>
        </p:nvSpPr>
        <p:spPr>
          <a:xfrm>
            <a:off x="9993401" y="4703291"/>
            <a:ext cx="2220613" cy="1815882"/>
          </a:xfrm>
          <a:prstGeom prst="rect">
            <a:avLst/>
          </a:prstGeom>
          <a:noFill/>
        </p:spPr>
        <p:txBody>
          <a:bodyPr wrap="square" rtlCol="0">
            <a:spAutoFit/>
          </a:bodyPr>
          <a:lstStyle/>
          <a:p>
            <a:r>
              <a:rPr lang="en-US" sz="1400" dirty="0"/>
              <a:t>Whenever a </a:t>
            </a:r>
            <a:r>
              <a:rPr lang="en-US" sz="1400" dirty="0" err="1"/>
              <a:t>entitySet</a:t>
            </a:r>
            <a:r>
              <a:rPr lang="en-US" sz="1400" dirty="0"/>
              <a:t> is created, in Each entity 5 methods will be created –</a:t>
            </a:r>
          </a:p>
          <a:p>
            <a:r>
              <a:rPr lang="en-US" sz="1400" dirty="0"/>
              <a:t>OBJECT_GET_ENTITYSET</a:t>
            </a:r>
          </a:p>
          <a:p>
            <a:r>
              <a:rPr lang="en-US" sz="1400" dirty="0"/>
              <a:t>OBJECT_GET_ENTITY</a:t>
            </a:r>
          </a:p>
          <a:p>
            <a:r>
              <a:rPr lang="en-US" sz="1400" dirty="0"/>
              <a:t>OBJECT_CREATE_ENTITY</a:t>
            </a:r>
          </a:p>
          <a:p>
            <a:r>
              <a:rPr lang="en-US" sz="1400" dirty="0"/>
              <a:t>OBJECT_UPDATE_ENTITY</a:t>
            </a:r>
          </a:p>
          <a:p>
            <a:r>
              <a:rPr lang="en-US" sz="1400" dirty="0"/>
              <a:t>OBJECT_DELETE_ENTITY</a:t>
            </a:r>
          </a:p>
        </p:txBody>
      </p:sp>
      <p:cxnSp>
        <p:nvCxnSpPr>
          <p:cNvPr id="4" name="Straight Arrow Connector 3">
            <a:extLst>
              <a:ext uri="{FF2B5EF4-FFF2-40B4-BE49-F238E27FC236}">
                <a16:creationId xmlns:a16="http://schemas.microsoft.com/office/drawing/2014/main" id="{DD1F6BB6-320D-489D-8185-C6777DEC67D5}"/>
              </a:ext>
            </a:extLst>
          </p:cNvPr>
          <p:cNvCxnSpPr/>
          <p:nvPr/>
        </p:nvCxnSpPr>
        <p:spPr>
          <a:xfrm>
            <a:off x="9792479" y="5972175"/>
            <a:ext cx="304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14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 Entity Set Method for ProductSet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ProductSet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Get EntitySet method(with filter, top and skip) in DPC Extension  (Class Builder tcode- </a:t>
            </a:r>
            <a:r>
              <a:rPr lang="en-US" b="1" dirty="0">
                <a:solidFill>
                  <a:prstClr val="black"/>
                </a:solidFill>
                <a:latin typeface="Calibri" panose="020F0502020204030204"/>
              </a:rPr>
              <a:t>se24</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AECBB02-A318-4BDB-A665-A8893C67A678}"/>
              </a:ext>
            </a:extLst>
          </p:cNvPr>
          <p:cNvPicPr>
            <a:picLocks noChangeAspect="1"/>
          </p:cNvPicPr>
          <p:nvPr/>
        </p:nvPicPr>
        <p:blipFill>
          <a:blip r:embed="rId3"/>
          <a:stretch>
            <a:fillRect/>
          </a:stretch>
        </p:blipFill>
        <p:spPr>
          <a:xfrm>
            <a:off x="424871" y="1426866"/>
            <a:ext cx="3825582" cy="196957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618A748E-CF17-4CD5-8BFE-36868CADE80B}"/>
              </a:ext>
            </a:extLst>
          </p:cNvPr>
          <p:cNvPicPr>
            <a:picLocks noChangeAspect="1"/>
          </p:cNvPicPr>
          <p:nvPr/>
        </p:nvPicPr>
        <p:blipFill rotWithShape="1">
          <a:blip r:embed="rId4"/>
          <a:srcRect t="8381" r="29952" b="10997"/>
          <a:stretch/>
        </p:blipFill>
        <p:spPr>
          <a:xfrm>
            <a:off x="5545915" y="1420609"/>
            <a:ext cx="6049625" cy="337245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6756E161-56DE-48E7-AD4D-F5091AA4C287}"/>
              </a:ext>
            </a:extLst>
          </p:cNvPr>
          <p:cNvPicPr>
            <a:picLocks noChangeAspect="1"/>
          </p:cNvPicPr>
          <p:nvPr/>
        </p:nvPicPr>
        <p:blipFill rotWithShape="1">
          <a:blip r:embed="rId5"/>
          <a:srcRect r="21122"/>
          <a:stretch/>
        </p:blipFill>
        <p:spPr>
          <a:xfrm>
            <a:off x="424871" y="3719139"/>
            <a:ext cx="4915441" cy="2847692"/>
          </a:xfrm>
          <a:prstGeom prst="rect">
            <a:avLst/>
          </a:prstGeom>
        </p:spPr>
        <p:style>
          <a:lnRef idx="2">
            <a:schemeClr val="dk1"/>
          </a:lnRef>
          <a:fillRef idx="1">
            <a:schemeClr val="lt1"/>
          </a:fillRef>
          <a:effectRef idx="0">
            <a:schemeClr val="dk1"/>
          </a:effectRef>
          <a:fontRef idx="minor">
            <a:schemeClr val="dk1"/>
          </a:fontRef>
        </p:style>
      </p:pic>
      <p:sp>
        <p:nvSpPr>
          <p:cNvPr id="3" name="Arrow: Right 2">
            <a:extLst>
              <a:ext uri="{FF2B5EF4-FFF2-40B4-BE49-F238E27FC236}">
                <a16:creationId xmlns:a16="http://schemas.microsoft.com/office/drawing/2014/main" id="{F6BF3F09-91F0-4EBD-B3AF-3113B4311C73}"/>
              </a:ext>
            </a:extLst>
          </p:cNvPr>
          <p:cNvSpPr/>
          <p:nvPr/>
        </p:nvSpPr>
        <p:spPr>
          <a:xfrm>
            <a:off x="4456057" y="2225458"/>
            <a:ext cx="88425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5697374-FCE0-4988-86EB-BBAFE5698772}"/>
              </a:ext>
            </a:extLst>
          </p:cNvPr>
          <p:cNvSpPr txBox="1"/>
          <p:nvPr/>
        </p:nvSpPr>
        <p:spPr>
          <a:xfrm>
            <a:off x="5545915" y="5142985"/>
            <a:ext cx="4743597" cy="923330"/>
          </a:xfrm>
          <a:prstGeom prst="rect">
            <a:avLst/>
          </a:prstGeom>
          <a:noFill/>
        </p:spPr>
        <p:txBody>
          <a:bodyPr wrap="square" rtlCol="0">
            <a:spAutoFit/>
          </a:bodyPr>
          <a:lstStyle/>
          <a:p>
            <a:r>
              <a:rPr lang="en-US" dirty="0"/>
              <a:t>After adding the code just activate the service.</a:t>
            </a:r>
          </a:p>
          <a:p>
            <a:r>
              <a:rPr lang="en-US" dirty="0">
                <a:solidFill>
                  <a:schemeClr val="accent6"/>
                </a:solidFill>
              </a:rPr>
              <a:t>Code for PRODUCTSET_GET_ENTITYSET:</a:t>
            </a:r>
          </a:p>
          <a:p>
            <a:r>
              <a:rPr lang="en-US" dirty="0">
                <a:hlinkClick r:id="rId6"/>
              </a:rPr>
              <a:t>GetEntitySet</a:t>
            </a:r>
            <a:endParaRPr lang="en-US" dirty="0"/>
          </a:p>
        </p:txBody>
      </p:sp>
    </p:spTree>
    <p:extLst>
      <p:ext uri="{BB962C8B-B14F-4D97-AF65-F5344CB8AC3E}">
        <p14:creationId xmlns:p14="http://schemas.microsoft.com/office/powerpoint/2010/main" val="1695200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ea typeface="+mn-ea"/>
                <a:cs typeface="+mn-cs"/>
              </a:rPr>
              <a:t>Test the Get Entity Set in Browser</a:t>
            </a:r>
            <a:endPar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Wingdings" panose="05000000000000000000" pitchFamily="2" charset="2"/>
              <a:buChar cha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Now enter the Tcode - </a:t>
            </a:r>
            <a:r>
              <a:rPr kumimoji="0" lang="en-US" sz="1800" b="0" i="0" u="none" strike="noStrike" kern="1200" cap="none" spc="0" normalizeH="0" baseline="0" noProof="0" dirty="0">
                <a:ln>
                  <a:noFill/>
                </a:ln>
                <a:solidFill>
                  <a:schemeClr val="accent6"/>
                </a:solidFill>
                <a:effectLst/>
                <a:uLnTx/>
                <a:uFillTx/>
                <a:latin typeface="Calibri" panose="020F0502020204030204"/>
                <a:ea typeface="+mn-ea"/>
                <a:cs typeface="+mn-cs"/>
              </a:rPr>
              <a:t>/</a:t>
            </a:r>
            <a:r>
              <a:rPr lang="en-US" dirty="0">
                <a:solidFill>
                  <a:schemeClr val="accent6"/>
                </a:solidFill>
                <a:latin typeface="Calibri" panose="020F0502020204030204"/>
              </a:rPr>
              <a:t>n/iwfnd/maint_service </a:t>
            </a:r>
            <a:r>
              <a:rPr lang="en-US" dirty="0">
                <a:solidFill>
                  <a:prstClr val="black"/>
                </a:solidFill>
                <a:latin typeface="Calibri" panose="020F0502020204030204"/>
              </a:rPr>
              <a:t>and, there search our service using the filter option.</a:t>
            </a:r>
          </a:p>
          <a:p>
            <a:pPr marL="285750" indent="-285750">
              <a:buFont typeface="Wingdings" panose="05000000000000000000" pitchFamily="2" charset="2"/>
              <a:buChar char="§"/>
            </a:pPr>
            <a:r>
              <a:rPr lang="en-US" dirty="0">
                <a:solidFill>
                  <a:prstClr val="black"/>
                </a:solidFill>
                <a:latin typeface="Calibri" panose="020F0502020204030204"/>
              </a:rPr>
              <a:t>Now select the service and press the Call Browser button to open it in the Browser window.</a:t>
            </a:r>
          </a:p>
          <a:p>
            <a:pPr marL="285750" indent="-285750">
              <a:buFont typeface="Wingdings" panose="05000000000000000000" pitchFamily="2" charset="2"/>
              <a:buChar char="§"/>
            </a:pPr>
            <a:r>
              <a:rPr lang="en-US" dirty="0">
                <a:solidFill>
                  <a:prstClr val="black"/>
                </a:solidFill>
                <a:latin typeface="Calibri" panose="020F0502020204030204"/>
              </a:rPr>
              <a:t>Just add </a:t>
            </a:r>
            <a:r>
              <a:rPr lang="en-US" dirty="0">
                <a:solidFill>
                  <a:schemeClr val="accent6"/>
                </a:solidFill>
                <a:latin typeface="Calibri" panose="020F0502020204030204"/>
              </a:rPr>
              <a:t>/ProductSet </a:t>
            </a:r>
            <a:r>
              <a:rPr lang="en-US" dirty="0">
                <a:solidFill>
                  <a:prstClr val="black"/>
                </a:solidFill>
                <a:latin typeface="Calibri" panose="020F0502020204030204"/>
              </a:rPr>
              <a:t>at the end of the service to call the get product get entity set method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D8DB59B-601D-49E2-BE5C-50821D9ADB06}"/>
              </a:ext>
            </a:extLst>
          </p:cNvPr>
          <p:cNvPicPr>
            <a:picLocks noChangeAspect="1"/>
          </p:cNvPicPr>
          <p:nvPr/>
        </p:nvPicPr>
        <p:blipFill rotWithShape="1">
          <a:blip r:embed="rId3"/>
          <a:srcRect r="20448" b="11175"/>
          <a:stretch/>
        </p:blipFill>
        <p:spPr>
          <a:xfrm>
            <a:off x="398163" y="1742882"/>
            <a:ext cx="2757019" cy="2194185"/>
          </a:xfrm>
          <a:prstGeom prst="rect">
            <a:avLst/>
          </a:prstGeom>
        </p:spPr>
      </p:pic>
      <p:pic>
        <p:nvPicPr>
          <p:cNvPr id="7" name="Picture 6">
            <a:extLst>
              <a:ext uri="{FF2B5EF4-FFF2-40B4-BE49-F238E27FC236}">
                <a16:creationId xmlns:a16="http://schemas.microsoft.com/office/drawing/2014/main" id="{05DAEDCF-B7E7-48FF-A927-8411DBD33713}"/>
              </a:ext>
            </a:extLst>
          </p:cNvPr>
          <p:cNvPicPr>
            <a:picLocks noChangeAspect="1"/>
          </p:cNvPicPr>
          <p:nvPr/>
        </p:nvPicPr>
        <p:blipFill rotWithShape="1">
          <a:blip r:embed="rId4"/>
          <a:srcRect r="16159" b="14573"/>
          <a:stretch/>
        </p:blipFill>
        <p:spPr>
          <a:xfrm>
            <a:off x="398163" y="4353434"/>
            <a:ext cx="2757019" cy="1959945"/>
          </a:xfrm>
          <a:prstGeom prst="rect">
            <a:avLst/>
          </a:prstGeom>
        </p:spPr>
      </p:pic>
      <p:sp>
        <p:nvSpPr>
          <p:cNvPr id="3" name="Arrow: Right 2">
            <a:extLst>
              <a:ext uri="{FF2B5EF4-FFF2-40B4-BE49-F238E27FC236}">
                <a16:creationId xmlns:a16="http://schemas.microsoft.com/office/drawing/2014/main" id="{FE631925-8080-4B1E-A83B-E72BEAD68591}"/>
              </a:ext>
            </a:extLst>
          </p:cNvPr>
          <p:cNvSpPr/>
          <p:nvPr/>
        </p:nvSpPr>
        <p:spPr>
          <a:xfrm>
            <a:off x="3903909" y="3960585"/>
            <a:ext cx="126609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9E8551E7-BB62-44B1-94F9-37BBF62B0F7E}"/>
              </a:ext>
            </a:extLst>
          </p:cNvPr>
          <p:cNvSpPr/>
          <p:nvPr/>
        </p:nvSpPr>
        <p:spPr>
          <a:xfrm>
            <a:off x="1768510" y="3937068"/>
            <a:ext cx="301450" cy="416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10C3C7F-2120-4EC8-AA40-333AB86C940D}"/>
              </a:ext>
            </a:extLst>
          </p:cNvPr>
          <p:cNvPicPr>
            <a:picLocks noChangeAspect="1"/>
          </p:cNvPicPr>
          <p:nvPr/>
        </p:nvPicPr>
        <p:blipFill>
          <a:blip r:embed="rId5"/>
          <a:stretch>
            <a:fillRect/>
          </a:stretch>
        </p:blipFill>
        <p:spPr>
          <a:xfrm>
            <a:off x="5384021" y="1745042"/>
            <a:ext cx="5996657" cy="4518533"/>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E97982D5-3B11-481E-952B-87BECBFF4341}"/>
              </a:ext>
            </a:extLst>
          </p:cNvPr>
          <p:cNvSpPr txBox="1"/>
          <p:nvPr/>
        </p:nvSpPr>
        <p:spPr>
          <a:xfrm>
            <a:off x="6933362" y="6313379"/>
            <a:ext cx="3617407" cy="369332"/>
          </a:xfrm>
          <a:prstGeom prst="rect">
            <a:avLst/>
          </a:prstGeom>
          <a:noFill/>
        </p:spPr>
        <p:txBody>
          <a:bodyPr wrap="square" rtlCol="0">
            <a:spAutoFit/>
          </a:bodyPr>
          <a:lstStyle/>
          <a:p>
            <a:r>
              <a:rPr lang="en-US" dirty="0"/>
              <a:t>Calling the ProductSet in browser</a:t>
            </a:r>
          </a:p>
        </p:txBody>
      </p:sp>
    </p:spTree>
    <p:extLst>
      <p:ext uri="{BB962C8B-B14F-4D97-AF65-F5344CB8AC3E}">
        <p14:creationId xmlns:p14="http://schemas.microsoft.com/office/powerpoint/2010/main" val="2884058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class of our service and redefine the method  PRODUCTSET_GET_ENTITY and put the below provided code.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itle 3">
            <a:extLst>
              <a:ext uri="{FF2B5EF4-FFF2-40B4-BE49-F238E27FC236}">
                <a16:creationId xmlns:a16="http://schemas.microsoft.com/office/drawing/2014/main" id="{5841C0E6-B7A1-447B-B516-FCCE8EB87DB6}"/>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 Entity Method</a:t>
            </a:r>
          </a:p>
        </p:txBody>
      </p:sp>
      <p:pic>
        <p:nvPicPr>
          <p:cNvPr id="7" name="Picture 6">
            <a:extLst>
              <a:ext uri="{FF2B5EF4-FFF2-40B4-BE49-F238E27FC236}">
                <a16:creationId xmlns:a16="http://schemas.microsoft.com/office/drawing/2014/main" id="{DE3CD4BA-9E68-468B-9A3E-969C71127C9C}"/>
              </a:ext>
            </a:extLst>
          </p:cNvPr>
          <p:cNvPicPr>
            <a:picLocks noChangeAspect="1"/>
          </p:cNvPicPr>
          <p:nvPr/>
        </p:nvPicPr>
        <p:blipFill rotWithShape="1">
          <a:blip r:embed="rId3"/>
          <a:srcRect t="10355" r="25109" b="8792"/>
          <a:stretch/>
        </p:blipFill>
        <p:spPr>
          <a:xfrm>
            <a:off x="261763" y="1874686"/>
            <a:ext cx="4938973" cy="3774230"/>
          </a:xfrm>
          <a:prstGeom prst="rect">
            <a:avLst/>
          </a:prstGeom>
        </p:spPr>
      </p:pic>
      <p:pic>
        <p:nvPicPr>
          <p:cNvPr id="9" name="Picture 8">
            <a:hlinkClick r:id="rId4"/>
            <a:extLst>
              <a:ext uri="{FF2B5EF4-FFF2-40B4-BE49-F238E27FC236}">
                <a16:creationId xmlns:a16="http://schemas.microsoft.com/office/drawing/2014/main" id="{C4E513FD-DAB7-45B8-A5D6-D960641D03A5}"/>
              </a:ext>
            </a:extLst>
          </p:cNvPr>
          <p:cNvPicPr>
            <a:picLocks noChangeAspect="1"/>
          </p:cNvPicPr>
          <p:nvPr/>
        </p:nvPicPr>
        <p:blipFill>
          <a:blip r:embed="rId5"/>
          <a:stretch>
            <a:fillRect/>
          </a:stretch>
        </p:blipFill>
        <p:spPr>
          <a:xfrm>
            <a:off x="6734364" y="1874686"/>
            <a:ext cx="5363014" cy="3773451"/>
          </a:xfrm>
          <a:prstGeom prst="rect">
            <a:avLst/>
          </a:prstGeom>
        </p:spPr>
      </p:pic>
      <p:sp>
        <p:nvSpPr>
          <p:cNvPr id="3" name="Arrow: Right 2">
            <a:extLst>
              <a:ext uri="{FF2B5EF4-FFF2-40B4-BE49-F238E27FC236}">
                <a16:creationId xmlns:a16="http://schemas.microsoft.com/office/drawing/2014/main" id="{0610EDB4-92BC-4836-9A28-84F79F27DFB2}"/>
              </a:ext>
            </a:extLst>
          </p:cNvPr>
          <p:cNvSpPr/>
          <p:nvPr/>
        </p:nvSpPr>
        <p:spPr>
          <a:xfrm>
            <a:off x="5548364" y="3690981"/>
            <a:ext cx="77372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8B85F4D-EEBC-41D9-9301-7B39CF8ACDCA}"/>
              </a:ext>
            </a:extLst>
          </p:cNvPr>
          <p:cNvSpPr txBox="1"/>
          <p:nvPr/>
        </p:nvSpPr>
        <p:spPr>
          <a:xfrm>
            <a:off x="6734464" y="5755744"/>
            <a:ext cx="4809523" cy="646331"/>
          </a:xfrm>
          <a:prstGeom prst="rect">
            <a:avLst/>
          </a:prstGeom>
          <a:noFill/>
        </p:spPr>
        <p:txBody>
          <a:bodyPr wrap="square" rtlCol="0">
            <a:spAutoFit/>
          </a:bodyPr>
          <a:lstStyle/>
          <a:p>
            <a:r>
              <a:rPr lang="en-US" dirty="0">
                <a:solidFill>
                  <a:schemeClr val="accent6"/>
                </a:solidFill>
              </a:rPr>
              <a:t>Code for PRODUCTSET_GET_ENTITY:</a:t>
            </a:r>
          </a:p>
          <a:p>
            <a:r>
              <a:rPr lang="en-US" dirty="0" err="1">
                <a:hlinkClick r:id="rId4"/>
              </a:rPr>
              <a:t>GetEntity</a:t>
            </a:r>
            <a:endParaRPr lang="en-US" dirty="0"/>
          </a:p>
        </p:txBody>
      </p:sp>
    </p:spTree>
    <p:extLst>
      <p:ext uri="{BB962C8B-B14F-4D97-AF65-F5344CB8AC3E}">
        <p14:creationId xmlns:p14="http://schemas.microsoft.com/office/powerpoint/2010/main" val="1869956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868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Postman is a free tool which can be used to test any kind of REST/OData Services outside of the system. This allows us to consume the data as if an external consumer would really do.</a:t>
            </a:r>
          </a:p>
          <a:p>
            <a:pPr marL="285750" indent="-285750" algn="just" defTabSz="914126">
              <a:buFontTx/>
              <a:buChar char="-"/>
            </a:pP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Postman is an API platform for building and using APIs. Postman simplifies each step of the API lifecycle and streamlines collaboration so you can create better APIs—faster.</a:t>
            </a:r>
            <a:endParaRPr kumimoji="0" lang="en-US" sz="1799" i="0" u="none" strike="noStrike" kern="1200" cap="none" spc="0" normalizeH="0" baseline="0" noProof="0" dirty="0">
              <a:ln>
                <a:noFill/>
              </a:ln>
              <a:solidFill>
                <a:prstClr val="black"/>
              </a:solidFill>
              <a:effectLst/>
              <a:uLnTx/>
              <a:uFillTx/>
              <a:latin typeface="Calibri"/>
              <a:ea typeface="+mn-ea"/>
              <a:cs typeface="Calibri" panose="020F0502020204030204" pitchFamily="34" charset="0"/>
            </a:endParaRPr>
          </a:p>
          <a:p>
            <a:pPr marL="285750" indent="-285750" algn="just" defTabSz="914126">
              <a:buFontTx/>
              <a:buChar char="-"/>
            </a:pPr>
            <a:r>
              <a:rPr lang="en-US" sz="1799" dirty="0">
                <a:solidFill>
                  <a:prstClr val="black"/>
                </a:solidFill>
                <a:latin typeface="Calibri"/>
              </a:rPr>
              <a:t>As an ABAP developer, you can develop postman collection and deliver it to Fiori Developers for consumption to showcase, what our service is capable of.</a:t>
            </a:r>
          </a:p>
          <a:p>
            <a:pPr marL="285750" indent="-285750" algn="just" defTabSz="914126">
              <a:buFontTx/>
              <a:buChar char="-"/>
            </a:pPr>
            <a:r>
              <a:rPr lang="en-US" dirty="0">
                <a:solidFill>
                  <a:srgbClr val="202124"/>
                </a:solidFill>
              </a:rPr>
              <a:t>Postman can run GET, POST, PUT, PATCH, MERGE, DELETE, and various other request methods as well, and has utilities to help with developing APIs. </a:t>
            </a:r>
            <a:r>
              <a:rPr lang="en-US" b="1" dirty="0">
                <a:solidFill>
                  <a:srgbClr val="202124"/>
                </a:solidFill>
              </a:rPr>
              <a:t>Free and paid versions</a:t>
            </a:r>
            <a:r>
              <a:rPr lang="en-US" dirty="0">
                <a:solidFill>
                  <a:srgbClr val="202124"/>
                </a:solidFill>
              </a:rPr>
              <a:t> are available for Mac, Windows, Linux, and as a Chrome app.</a:t>
            </a:r>
          </a:p>
          <a:p>
            <a:pPr marL="285750" indent="-285750" algn="just" defTabSz="914126">
              <a:buFontTx/>
              <a:buChar char="-"/>
            </a:pPr>
            <a:r>
              <a:rPr lang="en-US" dirty="0">
                <a:solidFill>
                  <a:srgbClr val="202124"/>
                </a:solidFill>
              </a:rPr>
              <a:t>You can Download the postman tool from the link give below: </a:t>
            </a:r>
            <a:r>
              <a:rPr lang="en-US" dirty="0">
                <a:hlinkClick r:id="rId3"/>
              </a:rPr>
              <a:t>https://www.postman.com/downloads/</a:t>
            </a:r>
            <a:endParaRPr lang="en-US" dirty="0"/>
          </a:p>
          <a:p>
            <a:pPr lvl="1" algn="just" defTabSz="914126"/>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a:extLst>
              <a:ext uri="{FF2B5EF4-FFF2-40B4-BE49-F238E27FC236}">
                <a16:creationId xmlns:a16="http://schemas.microsoft.com/office/drawing/2014/main" id="{0E200E29-E2BB-4F85-8893-32CE3DF7F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0305" y="4290188"/>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07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 App Layout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The below screen shot shows a basic layout of a request in Postman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3E7E9B-D63E-4F2A-B36D-DB78953A8BD4}"/>
              </a:ext>
            </a:extLst>
          </p:cNvPr>
          <p:cNvPicPr>
            <a:picLocks noChangeAspect="1"/>
          </p:cNvPicPr>
          <p:nvPr/>
        </p:nvPicPr>
        <p:blipFill>
          <a:blip r:embed="rId3"/>
          <a:stretch>
            <a:fillRect/>
          </a:stretch>
        </p:blipFill>
        <p:spPr>
          <a:xfrm>
            <a:off x="964507" y="1325025"/>
            <a:ext cx="9756155" cy="5388043"/>
          </a:xfrm>
          <a:prstGeom prst="rect">
            <a:avLst/>
          </a:prstGeom>
        </p:spPr>
      </p:pic>
    </p:spTree>
    <p:extLst>
      <p:ext uri="{BB962C8B-B14F-4D97-AF65-F5344CB8AC3E}">
        <p14:creationId xmlns:p14="http://schemas.microsoft.com/office/powerpoint/2010/main" val="914040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Basic Auth in Postman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3894600" cy="369332"/>
          </a:xfrm>
          <a:prstGeom prst="rect">
            <a:avLst/>
          </a:prstGeom>
          <a:noFill/>
        </p:spPr>
        <p:txBody>
          <a:bodyPr wrap="square" rtlCol="0">
            <a:spAutoFit/>
          </a:bodyPr>
          <a:lstStyle/>
          <a:p>
            <a:r>
              <a:rPr lang="en-US" dirty="0"/>
              <a:t>Step 1: Go to the </a:t>
            </a:r>
            <a:r>
              <a:rPr lang="en-US" b="1" dirty="0">
                <a:solidFill>
                  <a:schemeClr val="accent6"/>
                </a:solidFill>
              </a:rPr>
              <a:t>Authorization</a:t>
            </a:r>
            <a:r>
              <a:rPr lang="en-US" dirty="0"/>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58708D5-BE86-4AE5-91E8-794BC682F448}"/>
              </a:ext>
            </a:extLst>
          </p:cNvPr>
          <p:cNvPicPr>
            <a:picLocks noChangeAspect="1"/>
          </p:cNvPicPr>
          <p:nvPr/>
        </p:nvPicPr>
        <p:blipFill>
          <a:blip r:embed="rId3"/>
          <a:stretch>
            <a:fillRect/>
          </a:stretch>
        </p:blipFill>
        <p:spPr>
          <a:xfrm>
            <a:off x="261764" y="1239457"/>
            <a:ext cx="2743259" cy="998828"/>
          </a:xfrm>
          <a:prstGeom prst="rect">
            <a:avLst/>
          </a:prstGeom>
        </p:spPr>
      </p:pic>
      <p:sp>
        <p:nvSpPr>
          <p:cNvPr id="9" name="TextBox 8">
            <a:extLst>
              <a:ext uri="{FF2B5EF4-FFF2-40B4-BE49-F238E27FC236}">
                <a16:creationId xmlns:a16="http://schemas.microsoft.com/office/drawing/2014/main" id="{43911D6D-CE2F-4166-882A-32AF4A1C2A0E}"/>
              </a:ext>
            </a:extLst>
          </p:cNvPr>
          <p:cNvSpPr txBox="1"/>
          <p:nvPr/>
        </p:nvSpPr>
        <p:spPr>
          <a:xfrm>
            <a:off x="261764" y="2417390"/>
            <a:ext cx="3312709" cy="369332"/>
          </a:xfrm>
          <a:prstGeom prst="rect">
            <a:avLst/>
          </a:prstGeom>
          <a:noFill/>
        </p:spPr>
        <p:txBody>
          <a:bodyPr wrap="square" rtlCol="0">
            <a:spAutoFit/>
          </a:bodyPr>
          <a:lstStyle/>
          <a:p>
            <a:r>
              <a:rPr lang="en-US" dirty="0"/>
              <a:t>Step 2: Select </a:t>
            </a:r>
            <a:r>
              <a:rPr lang="en-US" b="1" dirty="0">
                <a:solidFill>
                  <a:schemeClr val="accent6"/>
                </a:solidFill>
              </a:rPr>
              <a:t>Basic Auth</a:t>
            </a:r>
            <a:r>
              <a:rPr lang="en-US" dirty="0">
                <a:solidFill>
                  <a:schemeClr val="accent6"/>
                </a:solidFill>
              </a:rPr>
              <a:t> </a:t>
            </a:r>
            <a:r>
              <a:rPr lang="en-US" dirty="0"/>
              <a:t>as Type</a:t>
            </a:r>
          </a:p>
        </p:txBody>
      </p:sp>
      <p:pic>
        <p:nvPicPr>
          <p:cNvPr id="6" name="Picture 5">
            <a:extLst>
              <a:ext uri="{FF2B5EF4-FFF2-40B4-BE49-F238E27FC236}">
                <a16:creationId xmlns:a16="http://schemas.microsoft.com/office/drawing/2014/main" id="{2FD1830C-F4F5-4322-9EBF-D6A2BA01E746}"/>
              </a:ext>
            </a:extLst>
          </p:cNvPr>
          <p:cNvPicPr>
            <a:picLocks noChangeAspect="1"/>
          </p:cNvPicPr>
          <p:nvPr/>
        </p:nvPicPr>
        <p:blipFill>
          <a:blip r:embed="rId4"/>
          <a:stretch>
            <a:fillRect/>
          </a:stretch>
        </p:blipFill>
        <p:spPr>
          <a:xfrm>
            <a:off x="261764" y="3000252"/>
            <a:ext cx="3059789" cy="3425557"/>
          </a:xfrm>
          <a:prstGeom prst="rect">
            <a:avLst/>
          </a:prstGeom>
        </p:spPr>
      </p:pic>
      <p:cxnSp>
        <p:nvCxnSpPr>
          <p:cNvPr id="10" name="Straight Connector 9">
            <a:extLst>
              <a:ext uri="{FF2B5EF4-FFF2-40B4-BE49-F238E27FC236}">
                <a16:creationId xmlns:a16="http://schemas.microsoft.com/office/drawing/2014/main" id="{6B01DC08-F16D-4597-B5A5-8F92504820D0}"/>
              </a:ext>
            </a:extLst>
          </p:cNvPr>
          <p:cNvCxnSpPr>
            <a:cxnSpLocks/>
          </p:cNvCxnSpPr>
          <p:nvPr/>
        </p:nvCxnSpPr>
        <p:spPr>
          <a:xfrm>
            <a:off x="4592782" y="696191"/>
            <a:ext cx="0" cy="59431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D403FA-1846-44E2-97A2-21032BD32B10}"/>
              </a:ext>
            </a:extLst>
          </p:cNvPr>
          <p:cNvSpPr txBox="1"/>
          <p:nvPr/>
        </p:nvSpPr>
        <p:spPr>
          <a:xfrm>
            <a:off x="4592782" y="779090"/>
            <a:ext cx="6787896" cy="369332"/>
          </a:xfrm>
          <a:prstGeom prst="rect">
            <a:avLst/>
          </a:prstGeom>
          <a:noFill/>
        </p:spPr>
        <p:txBody>
          <a:bodyPr wrap="square" rtlCol="0">
            <a:spAutoFit/>
          </a:bodyPr>
          <a:lstStyle/>
          <a:p>
            <a:r>
              <a:rPr lang="en-US" dirty="0"/>
              <a:t>Step 3: Set the Username and Password.</a:t>
            </a:r>
          </a:p>
        </p:txBody>
      </p:sp>
      <p:pic>
        <p:nvPicPr>
          <p:cNvPr id="14" name="Picture 13">
            <a:extLst>
              <a:ext uri="{FF2B5EF4-FFF2-40B4-BE49-F238E27FC236}">
                <a16:creationId xmlns:a16="http://schemas.microsoft.com/office/drawing/2014/main" id="{CE2BC205-A82A-47F4-AEE2-2C9E18321EB1}"/>
              </a:ext>
            </a:extLst>
          </p:cNvPr>
          <p:cNvPicPr>
            <a:picLocks noChangeAspect="1"/>
          </p:cNvPicPr>
          <p:nvPr/>
        </p:nvPicPr>
        <p:blipFill>
          <a:blip r:embed="rId5"/>
          <a:stretch>
            <a:fillRect/>
          </a:stretch>
        </p:blipFill>
        <p:spPr>
          <a:xfrm>
            <a:off x="4845702" y="1231321"/>
            <a:ext cx="6119578" cy="1498242"/>
          </a:xfrm>
          <a:prstGeom prst="rect">
            <a:avLst/>
          </a:prstGeom>
        </p:spPr>
      </p:pic>
      <p:sp>
        <p:nvSpPr>
          <p:cNvPr id="17" name="TextBox 16">
            <a:extLst>
              <a:ext uri="{FF2B5EF4-FFF2-40B4-BE49-F238E27FC236}">
                <a16:creationId xmlns:a16="http://schemas.microsoft.com/office/drawing/2014/main" id="{343EA730-8E4F-4CBD-BB12-DA7D7C60A8AB}"/>
              </a:ext>
            </a:extLst>
          </p:cNvPr>
          <p:cNvSpPr txBox="1"/>
          <p:nvPr/>
        </p:nvSpPr>
        <p:spPr>
          <a:xfrm>
            <a:off x="4641688" y="2968538"/>
            <a:ext cx="6787896" cy="369332"/>
          </a:xfrm>
          <a:prstGeom prst="rect">
            <a:avLst/>
          </a:prstGeom>
          <a:noFill/>
        </p:spPr>
        <p:txBody>
          <a:bodyPr wrap="square" rtlCol="0">
            <a:spAutoFit/>
          </a:bodyPr>
          <a:lstStyle/>
          <a:p>
            <a:r>
              <a:rPr lang="en-US" dirty="0"/>
              <a:t>Step 4: Save.</a:t>
            </a:r>
          </a:p>
        </p:txBody>
      </p:sp>
      <p:pic>
        <p:nvPicPr>
          <p:cNvPr id="16" name="Picture 15">
            <a:extLst>
              <a:ext uri="{FF2B5EF4-FFF2-40B4-BE49-F238E27FC236}">
                <a16:creationId xmlns:a16="http://schemas.microsoft.com/office/drawing/2014/main" id="{465ED1EE-60C4-4224-B45B-42D45F530057}"/>
              </a:ext>
            </a:extLst>
          </p:cNvPr>
          <p:cNvPicPr>
            <a:picLocks noChangeAspect="1"/>
          </p:cNvPicPr>
          <p:nvPr/>
        </p:nvPicPr>
        <p:blipFill>
          <a:blip r:embed="rId6"/>
          <a:stretch>
            <a:fillRect/>
          </a:stretch>
        </p:blipFill>
        <p:spPr>
          <a:xfrm>
            <a:off x="4845702" y="3520131"/>
            <a:ext cx="6449028" cy="2456542"/>
          </a:xfrm>
          <a:prstGeom prst="rect">
            <a:avLst/>
          </a:prstGeom>
        </p:spPr>
      </p:pic>
    </p:spTree>
    <p:extLst>
      <p:ext uri="{BB962C8B-B14F-4D97-AF65-F5344CB8AC3E}">
        <p14:creationId xmlns:p14="http://schemas.microsoft.com/office/powerpoint/2010/main" val="2181129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1875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a:t>
            </a:r>
            <a:r>
              <a:rPr lang="en-IN" sz="3600" dirty="0">
                <a:solidFill>
                  <a:prstClr val="black"/>
                </a:solidFill>
                <a:latin typeface="Cooper Black" panose="0208090404030B020404" pitchFamily="18" charset="0"/>
                <a:ea typeface="+mn-ea"/>
                <a:cs typeface="+mn-cs"/>
              </a:rPr>
              <a:t>Create</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Entity</a:t>
            </a:r>
            <a:r>
              <a:rPr lang="en-IN" sz="3600" dirty="0">
                <a:solidFill>
                  <a:prstClr val="black"/>
                </a:solidFill>
                <a:latin typeface="Cooper Black" panose="0208090404030B020404" pitchFamily="18" charset="0"/>
                <a:ea typeface="+mn-ea"/>
                <a:cs typeface="+mn-cs"/>
              </a:rPr>
              <a:t>(POST)</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Method</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To implement the Create operation in our odata service, go to DPC Extension class of over service and redefine the method  PRODUCTSET_CREATE_ENTITY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4F6FB20-C82E-4F1B-B70B-0C5F36FBF94B}"/>
              </a:ext>
            </a:extLst>
          </p:cNvPr>
          <p:cNvPicPr>
            <a:picLocks noChangeAspect="1"/>
          </p:cNvPicPr>
          <p:nvPr/>
        </p:nvPicPr>
        <p:blipFill rotWithShape="1">
          <a:blip r:embed="rId3"/>
          <a:srcRect t="21867" r="15538" b="5633"/>
          <a:stretch/>
        </p:blipFill>
        <p:spPr>
          <a:xfrm>
            <a:off x="261762" y="1634435"/>
            <a:ext cx="5289827" cy="3948619"/>
          </a:xfrm>
          <a:prstGeom prst="rect">
            <a:avLst/>
          </a:prstGeom>
        </p:spPr>
      </p:pic>
      <p:pic>
        <p:nvPicPr>
          <p:cNvPr id="7" name="Picture 6">
            <a:extLst>
              <a:ext uri="{FF2B5EF4-FFF2-40B4-BE49-F238E27FC236}">
                <a16:creationId xmlns:a16="http://schemas.microsoft.com/office/drawing/2014/main" id="{40DA8942-661F-46ED-BA50-3EC409BCFCD7}"/>
              </a:ext>
            </a:extLst>
          </p:cNvPr>
          <p:cNvPicPr>
            <a:picLocks noChangeAspect="1"/>
          </p:cNvPicPr>
          <p:nvPr/>
        </p:nvPicPr>
        <p:blipFill>
          <a:blip r:embed="rId4"/>
          <a:stretch>
            <a:fillRect/>
          </a:stretch>
        </p:blipFill>
        <p:spPr>
          <a:xfrm>
            <a:off x="6640408" y="1634435"/>
            <a:ext cx="5289827" cy="4027247"/>
          </a:xfrm>
          <a:prstGeom prst="rect">
            <a:avLst/>
          </a:prstGeom>
        </p:spPr>
      </p:pic>
      <p:sp>
        <p:nvSpPr>
          <p:cNvPr id="3" name="Arrow: Right 2">
            <a:extLst>
              <a:ext uri="{FF2B5EF4-FFF2-40B4-BE49-F238E27FC236}">
                <a16:creationId xmlns:a16="http://schemas.microsoft.com/office/drawing/2014/main" id="{3909DDF9-B92D-4B24-AB05-24758CD14CC7}"/>
              </a:ext>
            </a:extLst>
          </p:cNvPr>
          <p:cNvSpPr/>
          <p:nvPr/>
        </p:nvSpPr>
        <p:spPr>
          <a:xfrm>
            <a:off x="5777802" y="3512127"/>
            <a:ext cx="720974" cy="406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E394AF-30B0-4476-B1B5-3FEF035E3B6E}"/>
              </a:ext>
            </a:extLst>
          </p:cNvPr>
          <p:cNvSpPr txBox="1"/>
          <p:nvPr/>
        </p:nvSpPr>
        <p:spPr>
          <a:xfrm>
            <a:off x="384464" y="6068291"/>
            <a:ext cx="4700002" cy="646331"/>
          </a:xfrm>
          <a:prstGeom prst="rect">
            <a:avLst/>
          </a:prstGeom>
          <a:noFill/>
        </p:spPr>
        <p:txBody>
          <a:bodyPr wrap="square" rtlCol="0">
            <a:spAutoFit/>
          </a:bodyPr>
          <a:lstStyle/>
          <a:p>
            <a:r>
              <a:rPr lang="en-US" dirty="0">
                <a:solidFill>
                  <a:schemeClr val="accent6"/>
                </a:solidFill>
              </a:rPr>
              <a:t>Code for PRODUCTSET_CREATE_ENTITY:</a:t>
            </a:r>
            <a:r>
              <a:rPr lang="en-US" dirty="0"/>
              <a:t> </a:t>
            </a:r>
            <a:r>
              <a:rPr lang="en-US" dirty="0">
                <a:hlinkClick r:id="rId5"/>
              </a:rPr>
              <a:t>CreateProductEntity</a:t>
            </a:r>
            <a:endParaRPr lang="en-US" dirty="0"/>
          </a:p>
        </p:txBody>
      </p:sp>
    </p:spTree>
    <p:extLst>
      <p:ext uri="{BB962C8B-B14F-4D97-AF65-F5344CB8AC3E}">
        <p14:creationId xmlns:p14="http://schemas.microsoft.com/office/powerpoint/2010/main" val="2553090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93045"/>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endParaRPr lang="en-US"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dirty="0"/>
              <a:t>Fragments are like parasite, they rely on the controllers of the host views.</a:t>
            </a:r>
          </a:p>
          <a:p>
            <a:pPr marL="285750" indent="-285750" algn="just" defTabSz="685800">
              <a:spcBef>
                <a:spcPts val="600"/>
              </a:spcBef>
              <a:buFont typeface="Arial" panose="020B0604020202020204" pitchFamily="34" charset="0"/>
              <a:buChar char="•"/>
            </a:pPr>
            <a:r>
              <a:rPr lang="en-US" sz="1800" dirty="0"/>
              <a:t>There are 2 techniques to create and work with fragments</a:t>
            </a:r>
          </a:p>
          <a:p>
            <a:pPr marL="742950" lvl="1" indent="-285750" algn="just" defTabSz="685800">
              <a:spcBef>
                <a:spcPts val="600"/>
              </a:spcBef>
              <a:buFont typeface="Arial" panose="020B0604020202020204" pitchFamily="34" charset="0"/>
              <a:buChar char="•"/>
            </a:pPr>
            <a:r>
              <a:rPr lang="en-US" dirty="0"/>
              <a:t>Direct embedding using fragment</a:t>
            </a:r>
          </a:p>
          <a:p>
            <a:pPr marL="742950" lvl="1" indent="-285750" algn="just" defTabSz="685800">
              <a:spcBef>
                <a:spcPts val="600"/>
              </a:spcBef>
              <a:buFont typeface="Arial" panose="020B0604020202020204" pitchFamily="34" charset="0"/>
              <a:buChar char="•"/>
            </a:pPr>
            <a:r>
              <a:rPr lang="en-US" sz="1800" dirty="0"/>
              <a:t>Use JS class sap/ui/core/Fragment and use load function to load it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E0598812-C60F-408D-90EB-84BDD5364E48}"/>
              </a:ext>
            </a:extLst>
          </p:cNvPr>
          <p:cNvSpPr/>
          <p:nvPr/>
        </p:nvSpPr>
        <p:spPr>
          <a:xfrm>
            <a:off x="1031130" y="4785158"/>
            <a:ext cx="2161172" cy="441545"/>
          </a:xfrm>
          <a:prstGeom prst="rect">
            <a:avLst/>
          </a:prstGeom>
          <a:solidFill>
            <a:schemeClr val="accent5">
              <a:lumMod val="75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sp>
        <p:nvSpPr>
          <p:cNvPr id="7" name="Rectangle: Rounded Corners 6">
            <a:extLst>
              <a:ext uri="{FF2B5EF4-FFF2-40B4-BE49-F238E27FC236}">
                <a16:creationId xmlns:a16="http://schemas.microsoft.com/office/drawing/2014/main" id="{48B5D86D-511F-4CD6-80B2-9A7F346CAAAC}"/>
              </a:ext>
            </a:extLst>
          </p:cNvPr>
          <p:cNvSpPr/>
          <p:nvPr/>
        </p:nvSpPr>
        <p:spPr>
          <a:xfrm>
            <a:off x="4717769" y="3774872"/>
            <a:ext cx="2362965" cy="116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View1</a:t>
            </a:r>
          </a:p>
          <a:p>
            <a:pPr algn="ctr"/>
            <a:endParaRPr lang="en-US" dirty="0"/>
          </a:p>
          <a:p>
            <a:pPr algn="ctr"/>
            <a:endParaRPr lang="en-US" dirty="0"/>
          </a:p>
        </p:txBody>
      </p:sp>
      <p:sp>
        <p:nvSpPr>
          <p:cNvPr id="9" name="Rectangle: Rounded Corners 8">
            <a:extLst>
              <a:ext uri="{FF2B5EF4-FFF2-40B4-BE49-F238E27FC236}">
                <a16:creationId xmlns:a16="http://schemas.microsoft.com/office/drawing/2014/main" id="{C452A1A2-08ED-4E3C-8CB7-D92AD3A37D38}"/>
              </a:ext>
            </a:extLst>
          </p:cNvPr>
          <p:cNvSpPr/>
          <p:nvPr/>
        </p:nvSpPr>
        <p:spPr>
          <a:xfrm>
            <a:off x="4717768" y="5318534"/>
            <a:ext cx="2362965" cy="116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View 2</a:t>
            </a:r>
          </a:p>
          <a:p>
            <a:pPr algn="ctr"/>
            <a:endParaRPr lang="en-US" dirty="0"/>
          </a:p>
          <a:p>
            <a:pPr algn="ctr"/>
            <a:endParaRPr lang="en-US" dirty="0"/>
          </a:p>
        </p:txBody>
      </p:sp>
      <p:sp>
        <p:nvSpPr>
          <p:cNvPr id="10" name="Rectangle 9">
            <a:extLst>
              <a:ext uri="{FF2B5EF4-FFF2-40B4-BE49-F238E27FC236}">
                <a16:creationId xmlns:a16="http://schemas.microsoft.com/office/drawing/2014/main" id="{31B371CB-D7A0-4ED7-B3E8-97A638C100F8}"/>
              </a:ext>
            </a:extLst>
          </p:cNvPr>
          <p:cNvSpPr/>
          <p:nvPr/>
        </p:nvSpPr>
        <p:spPr>
          <a:xfrm>
            <a:off x="5075149" y="4387051"/>
            <a:ext cx="1648511" cy="302932"/>
          </a:xfrm>
          <a:prstGeom prst="rect">
            <a:avLst/>
          </a:prstGeom>
          <a:solidFill>
            <a:schemeClr val="accent5">
              <a:lumMod val="75000"/>
            </a:schemeClr>
          </a:solidFill>
          <a:ln>
            <a:solidFill>
              <a:schemeClr val="accent6">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sp>
        <p:nvSpPr>
          <p:cNvPr id="11" name="Rectangle 10">
            <a:extLst>
              <a:ext uri="{FF2B5EF4-FFF2-40B4-BE49-F238E27FC236}">
                <a16:creationId xmlns:a16="http://schemas.microsoft.com/office/drawing/2014/main" id="{DC95D3AB-456B-49D8-A4E6-42F8D91604B4}"/>
              </a:ext>
            </a:extLst>
          </p:cNvPr>
          <p:cNvSpPr/>
          <p:nvPr/>
        </p:nvSpPr>
        <p:spPr>
          <a:xfrm>
            <a:off x="5075149" y="5906433"/>
            <a:ext cx="1648511" cy="302932"/>
          </a:xfrm>
          <a:prstGeom prst="rect">
            <a:avLst/>
          </a:prstGeom>
          <a:solidFill>
            <a:schemeClr val="accent5">
              <a:lumMod val="75000"/>
            </a:schemeClr>
          </a:solidFill>
          <a:ln>
            <a:solidFill>
              <a:schemeClr val="accent6">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cxnSp>
        <p:nvCxnSpPr>
          <p:cNvPr id="12" name="Straight Arrow Connector 11">
            <a:extLst>
              <a:ext uri="{FF2B5EF4-FFF2-40B4-BE49-F238E27FC236}">
                <a16:creationId xmlns:a16="http://schemas.microsoft.com/office/drawing/2014/main" id="{D162D8BD-F839-43C5-89F4-0C3A0898E4CD}"/>
              </a:ext>
            </a:extLst>
          </p:cNvPr>
          <p:cNvCxnSpPr>
            <a:stCxn id="6" idx="3"/>
          </p:cNvCxnSpPr>
          <p:nvPr/>
        </p:nvCxnSpPr>
        <p:spPr>
          <a:xfrm flipV="1">
            <a:off x="3192302" y="4369287"/>
            <a:ext cx="1883558" cy="6366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7F898BF2-6AD9-49AE-B549-76A8612F3CDB}"/>
              </a:ext>
            </a:extLst>
          </p:cNvPr>
          <p:cNvCxnSpPr>
            <a:cxnSpLocks/>
            <a:stCxn id="6" idx="3"/>
            <a:endCxn id="11" idx="1"/>
          </p:cNvCxnSpPr>
          <p:nvPr/>
        </p:nvCxnSpPr>
        <p:spPr>
          <a:xfrm>
            <a:off x="3192302" y="5005931"/>
            <a:ext cx="1882847" cy="10519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Rounded Corners 13">
            <a:extLst>
              <a:ext uri="{FF2B5EF4-FFF2-40B4-BE49-F238E27FC236}">
                <a16:creationId xmlns:a16="http://schemas.microsoft.com/office/drawing/2014/main" id="{DDEFC355-4BE5-4E19-AFB9-544389195FB0}"/>
              </a:ext>
            </a:extLst>
          </p:cNvPr>
          <p:cNvSpPr/>
          <p:nvPr/>
        </p:nvSpPr>
        <p:spPr>
          <a:xfrm>
            <a:off x="7799794" y="3761512"/>
            <a:ext cx="2362965" cy="1163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Controller1</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47684521-3404-4432-8F3E-0AD4A32E0130}"/>
              </a:ext>
            </a:extLst>
          </p:cNvPr>
          <p:cNvSpPr/>
          <p:nvPr/>
        </p:nvSpPr>
        <p:spPr>
          <a:xfrm>
            <a:off x="7814705" y="5326154"/>
            <a:ext cx="2362965" cy="1163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Controller2</a:t>
            </a:r>
          </a:p>
          <a:p>
            <a:pPr algn="ctr"/>
            <a:endParaRPr lang="en-US" dirty="0"/>
          </a:p>
          <a:p>
            <a:pPr algn="ctr"/>
            <a:endParaRPr lang="en-US" dirty="0"/>
          </a:p>
        </p:txBody>
      </p:sp>
      <p:sp>
        <p:nvSpPr>
          <p:cNvPr id="16" name="Arrow: Left-Right 15">
            <a:extLst>
              <a:ext uri="{FF2B5EF4-FFF2-40B4-BE49-F238E27FC236}">
                <a16:creationId xmlns:a16="http://schemas.microsoft.com/office/drawing/2014/main" id="{E8F0086D-D1AD-4D3F-B5EE-CAE8E8D848D5}"/>
              </a:ext>
            </a:extLst>
          </p:cNvPr>
          <p:cNvSpPr/>
          <p:nvPr/>
        </p:nvSpPr>
        <p:spPr>
          <a:xfrm>
            <a:off x="7080423" y="4212260"/>
            <a:ext cx="720392" cy="294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7" name="Arrow: Left-Right 16">
            <a:extLst>
              <a:ext uri="{FF2B5EF4-FFF2-40B4-BE49-F238E27FC236}">
                <a16:creationId xmlns:a16="http://schemas.microsoft.com/office/drawing/2014/main" id="{56464D73-F08C-4C72-9C9E-D6E669D7479C}"/>
              </a:ext>
            </a:extLst>
          </p:cNvPr>
          <p:cNvSpPr/>
          <p:nvPr/>
        </p:nvSpPr>
        <p:spPr>
          <a:xfrm>
            <a:off x="7077454" y="5762602"/>
            <a:ext cx="720392" cy="294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BDFE9293-E0EA-4172-B2C1-9AFEE65BF498}"/>
              </a:ext>
            </a:extLst>
          </p:cNvPr>
          <p:cNvSpPr/>
          <p:nvPr/>
        </p:nvSpPr>
        <p:spPr>
          <a:xfrm>
            <a:off x="2759974" y="5076785"/>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19" name="Oval 18">
            <a:extLst>
              <a:ext uri="{FF2B5EF4-FFF2-40B4-BE49-F238E27FC236}">
                <a16:creationId xmlns:a16="http://schemas.microsoft.com/office/drawing/2014/main" id="{6157FFFE-EE93-465C-B3A5-CA225A10A631}"/>
              </a:ext>
            </a:extLst>
          </p:cNvPr>
          <p:cNvSpPr/>
          <p:nvPr/>
        </p:nvSpPr>
        <p:spPr>
          <a:xfrm>
            <a:off x="6556628" y="4488500"/>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21" name="Oval 20">
            <a:extLst>
              <a:ext uri="{FF2B5EF4-FFF2-40B4-BE49-F238E27FC236}">
                <a16:creationId xmlns:a16="http://schemas.microsoft.com/office/drawing/2014/main" id="{E3C0E547-5F07-4E9C-8D42-0FCAE9BEA7B4}"/>
              </a:ext>
            </a:extLst>
          </p:cNvPr>
          <p:cNvSpPr/>
          <p:nvPr/>
        </p:nvSpPr>
        <p:spPr>
          <a:xfrm>
            <a:off x="6554731" y="6129498"/>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23" name="Flowchart: Terminator 22">
            <a:extLst>
              <a:ext uri="{FF2B5EF4-FFF2-40B4-BE49-F238E27FC236}">
                <a16:creationId xmlns:a16="http://schemas.microsoft.com/office/drawing/2014/main" id="{8B562742-3AB3-4B38-AFD6-3A3DBF39AE52}"/>
              </a:ext>
            </a:extLst>
          </p:cNvPr>
          <p:cNvSpPr/>
          <p:nvPr/>
        </p:nvSpPr>
        <p:spPr>
          <a:xfrm>
            <a:off x="8304186" y="4359937"/>
            <a:ext cx="1584860" cy="434718"/>
          </a:xfrm>
          <a:prstGeom prst="flowChartTermina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100" dirty="0"/>
              <a:t>Event for fragment button</a:t>
            </a:r>
          </a:p>
        </p:txBody>
      </p:sp>
      <p:sp>
        <p:nvSpPr>
          <p:cNvPr id="24" name="Flowchart: Terminator 23">
            <a:extLst>
              <a:ext uri="{FF2B5EF4-FFF2-40B4-BE49-F238E27FC236}">
                <a16:creationId xmlns:a16="http://schemas.microsoft.com/office/drawing/2014/main" id="{401EE5BF-D5C8-48CC-9061-B753E8896420}"/>
              </a:ext>
            </a:extLst>
          </p:cNvPr>
          <p:cNvSpPr/>
          <p:nvPr/>
        </p:nvSpPr>
        <p:spPr>
          <a:xfrm>
            <a:off x="8304186" y="5874242"/>
            <a:ext cx="1584860" cy="434718"/>
          </a:xfrm>
          <a:prstGeom prst="flowChartTermina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100" dirty="0"/>
              <a:t>Event for fragment button</a:t>
            </a:r>
          </a:p>
        </p:txBody>
      </p:sp>
      <p:sp>
        <p:nvSpPr>
          <p:cNvPr id="25" name="TextBox 25">
            <a:extLst>
              <a:ext uri="{FF2B5EF4-FFF2-40B4-BE49-F238E27FC236}">
                <a16:creationId xmlns:a16="http://schemas.microsoft.com/office/drawing/2014/main" id="{22BAF55C-0116-4515-B2E4-6206DCFB3207}"/>
              </a:ext>
            </a:extLst>
          </p:cNvPr>
          <p:cNvSpPr txBox="1"/>
          <p:nvPr/>
        </p:nvSpPr>
        <p:spPr>
          <a:xfrm>
            <a:off x="940878" y="4163760"/>
            <a:ext cx="2296863" cy="59762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Address – street, house, city, country</a:t>
            </a:r>
          </a:p>
        </p:txBody>
      </p:sp>
    </p:spTree>
    <p:extLst>
      <p:ext uri="{BB962C8B-B14F-4D97-AF65-F5344CB8AC3E}">
        <p14:creationId xmlns:p14="http://schemas.microsoft.com/office/powerpoint/2010/main" val="3546823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Testing Create Method at Sap Gateway client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Step:1</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C2BF6E93-6467-4D37-8AF4-5B167D994FD6}"/>
              </a:ext>
            </a:extLst>
          </p:cNvPr>
          <p:cNvPicPr>
            <a:picLocks noChangeAspect="1"/>
          </p:cNvPicPr>
          <p:nvPr/>
        </p:nvPicPr>
        <p:blipFill>
          <a:blip r:embed="rId3"/>
          <a:stretch>
            <a:fillRect/>
          </a:stretch>
        </p:blipFill>
        <p:spPr>
          <a:xfrm>
            <a:off x="261763" y="1967130"/>
            <a:ext cx="5150745" cy="3353015"/>
          </a:xfrm>
          <a:prstGeom prst="rect">
            <a:avLst/>
          </a:prstGeom>
        </p:spPr>
      </p:pic>
      <p:pic>
        <p:nvPicPr>
          <p:cNvPr id="7" name="Picture 6">
            <a:extLst>
              <a:ext uri="{FF2B5EF4-FFF2-40B4-BE49-F238E27FC236}">
                <a16:creationId xmlns:a16="http://schemas.microsoft.com/office/drawing/2014/main" id="{A1A99DFA-D60D-4C7D-A426-8D3EEEF31869}"/>
              </a:ext>
            </a:extLst>
          </p:cNvPr>
          <p:cNvPicPr>
            <a:picLocks noChangeAspect="1"/>
          </p:cNvPicPr>
          <p:nvPr/>
        </p:nvPicPr>
        <p:blipFill>
          <a:blip r:embed="rId4"/>
          <a:stretch>
            <a:fillRect/>
          </a:stretch>
        </p:blipFill>
        <p:spPr>
          <a:xfrm>
            <a:off x="6636331" y="1967129"/>
            <a:ext cx="5284677" cy="3353015"/>
          </a:xfrm>
          <a:prstGeom prst="rect">
            <a:avLst/>
          </a:prstGeom>
        </p:spPr>
      </p:pic>
      <p:sp>
        <p:nvSpPr>
          <p:cNvPr id="3" name="Arrow: Right 2">
            <a:extLst>
              <a:ext uri="{FF2B5EF4-FFF2-40B4-BE49-F238E27FC236}">
                <a16:creationId xmlns:a16="http://schemas.microsoft.com/office/drawing/2014/main" id="{C1374CE9-0B53-4F2E-9A2B-634268F8FBDD}"/>
              </a:ext>
            </a:extLst>
          </p:cNvPr>
          <p:cNvSpPr/>
          <p:nvPr/>
        </p:nvSpPr>
        <p:spPr>
          <a:xfrm>
            <a:off x="5551633" y="3371850"/>
            <a:ext cx="945572"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8444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1964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Step:2</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0CCECD6-2B2B-4317-A199-54782F18F657}"/>
              </a:ext>
            </a:extLst>
          </p:cNvPr>
          <p:cNvPicPr>
            <a:picLocks noChangeAspect="1"/>
          </p:cNvPicPr>
          <p:nvPr/>
        </p:nvPicPr>
        <p:blipFill>
          <a:blip r:embed="rId3"/>
          <a:stretch>
            <a:fillRect/>
          </a:stretch>
        </p:blipFill>
        <p:spPr>
          <a:xfrm>
            <a:off x="261764" y="2014293"/>
            <a:ext cx="5632481" cy="4064617"/>
          </a:xfrm>
          <a:prstGeom prst="rect">
            <a:avLst/>
          </a:prstGeom>
        </p:spPr>
      </p:pic>
      <p:pic>
        <p:nvPicPr>
          <p:cNvPr id="7" name="Picture 6">
            <a:extLst>
              <a:ext uri="{FF2B5EF4-FFF2-40B4-BE49-F238E27FC236}">
                <a16:creationId xmlns:a16="http://schemas.microsoft.com/office/drawing/2014/main" id="{E7315C22-07EB-421E-8C75-D990FC0F50FF}"/>
              </a:ext>
            </a:extLst>
          </p:cNvPr>
          <p:cNvPicPr>
            <a:picLocks noChangeAspect="1"/>
          </p:cNvPicPr>
          <p:nvPr/>
        </p:nvPicPr>
        <p:blipFill>
          <a:blip r:embed="rId4"/>
          <a:stretch>
            <a:fillRect/>
          </a:stretch>
        </p:blipFill>
        <p:spPr>
          <a:xfrm>
            <a:off x="7669127" y="2014293"/>
            <a:ext cx="4261109" cy="4396841"/>
          </a:xfrm>
          <a:prstGeom prst="rect">
            <a:avLst/>
          </a:prstGeom>
        </p:spPr>
      </p:pic>
      <p:sp>
        <p:nvSpPr>
          <p:cNvPr id="3" name="Arrow: Right 2">
            <a:extLst>
              <a:ext uri="{FF2B5EF4-FFF2-40B4-BE49-F238E27FC236}">
                <a16:creationId xmlns:a16="http://schemas.microsoft.com/office/drawing/2014/main" id="{703FA2C6-756C-42A1-8B1E-D3D03132F1C2}"/>
              </a:ext>
            </a:extLst>
          </p:cNvPr>
          <p:cNvSpPr/>
          <p:nvPr/>
        </p:nvSpPr>
        <p:spPr>
          <a:xfrm>
            <a:off x="6061136" y="3709555"/>
            <a:ext cx="1406236" cy="405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399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11330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b="1" dirty="0">
                <a:solidFill>
                  <a:prstClr val="black"/>
                </a:solidFill>
                <a:latin typeface="Calibri" panose="020F0502020204030204"/>
              </a:rPr>
              <a:t>Step:3</a:t>
            </a:r>
            <a:r>
              <a:rPr lang="en-US" dirty="0">
                <a:solidFill>
                  <a:prstClr val="black"/>
                </a:solidFill>
                <a:latin typeface="Calibri" panose="020F0502020204030204"/>
              </a:rPr>
              <a:t> Perform a getEntity in the Product set to get the payload to post (</a:t>
            </a:r>
            <a:r>
              <a:rPr lang="en-US" b="1" dirty="0">
                <a:solidFill>
                  <a:prstClr val="black"/>
                </a:solidFill>
                <a:latin typeface="Calibri" panose="020F0502020204030204"/>
              </a:rPr>
              <a:t>/sap/opu/odata/sap/Z_FIRST_SRV/ProductSet('HT-1000')?$format=json</a:t>
            </a:r>
            <a:r>
              <a:rPr lang="en-US" dirty="0">
                <a:solidFill>
                  <a:prstClr val="black"/>
                </a:solidFill>
                <a:latin typeface="Calibri" panose="020F0502020204030204"/>
              </a:rPr>
              <a:t>) and then clean the data and modify the payload as new.</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5707A2D-46DA-4C97-AA59-827D8C00992B}"/>
              </a:ext>
            </a:extLst>
          </p:cNvPr>
          <p:cNvPicPr>
            <a:picLocks noChangeAspect="1"/>
          </p:cNvPicPr>
          <p:nvPr/>
        </p:nvPicPr>
        <p:blipFill>
          <a:blip r:embed="rId3"/>
          <a:stretch>
            <a:fillRect/>
          </a:stretch>
        </p:blipFill>
        <p:spPr>
          <a:xfrm>
            <a:off x="261764" y="2057016"/>
            <a:ext cx="5315773" cy="3824238"/>
          </a:xfrm>
          <a:prstGeom prst="rect">
            <a:avLst/>
          </a:prstGeom>
        </p:spPr>
      </p:pic>
      <p:pic>
        <p:nvPicPr>
          <p:cNvPr id="7" name="Picture 2">
            <a:extLst>
              <a:ext uri="{FF2B5EF4-FFF2-40B4-BE49-F238E27FC236}">
                <a16:creationId xmlns:a16="http://schemas.microsoft.com/office/drawing/2014/main" id="{9D213D4A-6D41-4AEC-BA1C-6B9B03B60D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782" y="2057016"/>
            <a:ext cx="4679454" cy="4017817"/>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A9233CE9-FF84-4EF9-B1FD-7EBAEC295C06}"/>
              </a:ext>
            </a:extLst>
          </p:cNvPr>
          <p:cNvSpPr/>
          <p:nvPr/>
        </p:nvSpPr>
        <p:spPr>
          <a:xfrm>
            <a:off x="5668983" y="3782291"/>
            <a:ext cx="1506681"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750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795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Step:4</a:t>
            </a:r>
            <a:r>
              <a:rPr lang="en-US" dirty="0">
                <a:solidFill>
                  <a:prstClr val="black"/>
                </a:solidFill>
                <a:latin typeface="Calibri" panose="020F0502020204030204"/>
              </a:rPr>
              <a:t> send the post request at (</a:t>
            </a:r>
            <a:r>
              <a:rPr lang="en-US" b="1" dirty="0">
                <a:solidFill>
                  <a:prstClr val="black"/>
                </a:solidFill>
                <a:latin typeface="Calibri" panose="020F0502020204030204"/>
              </a:rPr>
              <a:t>/sap/opu/odata/sap/Z_FIRST_SRV/ProductSet</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90AEDAC-0761-44A7-981C-553FAA1910A1}"/>
              </a:ext>
            </a:extLst>
          </p:cNvPr>
          <p:cNvPicPr>
            <a:picLocks noChangeAspect="1"/>
          </p:cNvPicPr>
          <p:nvPr/>
        </p:nvPicPr>
        <p:blipFill>
          <a:blip r:embed="rId3"/>
          <a:stretch>
            <a:fillRect/>
          </a:stretch>
        </p:blipFill>
        <p:spPr>
          <a:xfrm>
            <a:off x="261764" y="1213961"/>
            <a:ext cx="11443855" cy="4621175"/>
          </a:xfrm>
          <a:prstGeom prst="rect">
            <a:avLst/>
          </a:prstGeom>
        </p:spPr>
      </p:pic>
    </p:spTree>
    <p:extLst>
      <p:ext uri="{BB962C8B-B14F-4D97-AF65-F5344CB8AC3E}">
        <p14:creationId xmlns:p14="http://schemas.microsoft.com/office/powerpoint/2010/main" val="255694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the Payload for POST and PUT request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2865900" cy="369332"/>
          </a:xfrm>
          <a:prstGeom prst="rect">
            <a:avLst/>
          </a:prstGeom>
          <a:noFill/>
        </p:spPr>
        <p:txBody>
          <a:bodyPr wrap="square" rtlCol="0">
            <a:spAutoFit/>
          </a:bodyPr>
          <a:lstStyle/>
          <a:p>
            <a:r>
              <a:rPr lang="en-US" dirty="0"/>
              <a:t>Step 1: Go to Body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410C7EE-5168-4105-A6A0-65FC285226A5}"/>
              </a:ext>
            </a:extLst>
          </p:cNvPr>
          <p:cNvPicPr>
            <a:picLocks noChangeAspect="1"/>
          </p:cNvPicPr>
          <p:nvPr/>
        </p:nvPicPr>
        <p:blipFill>
          <a:blip r:embed="rId3"/>
          <a:stretch>
            <a:fillRect/>
          </a:stretch>
        </p:blipFill>
        <p:spPr>
          <a:xfrm>
            <a:off x="261764" y="1148422"/>
            <a:ext cx="4397306" cy="1563605"/>
          </a:xfrm>
          <a:prstGeom prst="rect">
            <a:avLst/>
          </a:prstGeom>
        </p:spPr>
      </p:pic>
      <p:sp>
        <p:nvSpPr>
          <p:cNvPr id="9" name="TextBox 8">
            <a:extLst>
              <a:ext uri="{FF2B5EF4-FFF2-40B4-BE49-F238E27FC236}">
                <a16:creationId xmlns:a16="http://schemas.microsoft.com/office/drawing/2014/main" id="{6DA8EB7E-C3D7-4D13-9355-49953CF3E35B}"/>
              </a:ext>
            </a:extLst>
          </p:cNvPr>
          <p:cNvSpPr txBox="1"/>
          <p:nvPr/>
        </p:nvSpPr>
        <p:spPr>
          <a:xfrm>
            <a:off x="261764" y="2712027"/>
            <a:ext cx="8715981" cy="369332"/>
          </a:xfrm>
          <a:prstGeom prst="rect">
            <a:avLst/>
          </a:prstGeom>
          <a:noFill/>
        </p:spPr>
        <p:txBody>
          <a:bodyPr wrap="square" rtlCol="0">
            <a:spAutoFit/>
          </a:bodyPr>
          <a:lstStyle/>
          <a:p>
            <a:r>
              <a:rPr lang="en-US" dirty="0"/>
              <a:t>Step 2: Select the </a:t>
            </a:r>
            <a:r>
              <a:rPr lang="en-US" b="1" dirty="0"/>
              <a:t>raw </a:t>
            </a:r>
            <a:r>
              <a:rPr lang="en-US" dirty="0"/>
              <a:t>option form the radio button and then select the data type as JSON.</a:t>
            </a:r>
          </a:p>
        </p:txBody>
      </p:sp>
      <p:pic>
        <p:nvPicPr>
          <p:cNvPr id="10" name="Picture 9">
            <a:extLst>
              <a:ext uri="{FF2B5EF4-FFF2-40B4-BE49-F238E27FC236}">
                <a16:creationId xmlns:a16="http://schemas.microsoft.com/office/drawing/2014/main" id="{9FEAD80F-600D-4884-9EA2-11333DCA3A87}"/>
              </a:ext>
            </a:extLst>
          </p:cNvPr>
          <p:cNvPicPr>
            <a:picLocks noChangeAspect="1"/>
          </p:cNvPicPr>
          <p:nvPr/>
        </p:nvPicPr>
        <p:blipFill>
          <a:blip r:embed="rId4"/>
          <a:stretch>
            <a:fillRect/>
          </a:stretch>
        </p:blipFill>
        <p:spPr>
          <a:xfrm>
            <a:off x="261764" y="3081359"/>
            <a:ext cx="6900352" cy="3214537"/>
          </a:xfrm>
          <a:prstGeom prst="rect">
            <a:avLst/>
          </a:prstGeom>
        </p:spPr>
      </p:pic>
    </p:spTree>
    <p:extLst>
      <p:ext uri="{BB962C8B-B14F-4D97-AF65-F5344CB8AC3E}">
        <p14:creationId xmlns:p14="http://schemas.microsoft.com/office/powerpoint/2010/main" val="396655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X-CSRF Token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A CSRF Token is a secret, unique and unpredictable value a server-side application generates in order to protect CSRF vulnerable resources.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The tokens are generated and submitted by the server-side application in a subsequent HTTP request made by the client.</a:t>
            </a:r>
            <a:endParaRPr kumimoji="0" lang="en-US" sz="1800" u="none" strike="noStrike" kern="1200" cap="none" spc="0" normalizeH="0" baseline="0" noProof="0" dirty="0">
              <a:ln>
                <a:noFill/>
              </a:ln>
              <a:solidFill>
                <a:srgbClr val="202124"/>
              </a:solidFill>
              <a:uLnTx/>
              <a:uFillTx/>
              <a:ea typeface="+mn-ea"/>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r>
              <a:rPr lang="en-US" i="0" dirty="0">
                <a:solidFill>
                  <a:srgbClr val="202124"/>
                </a:solidFill>
                <a:effectLst/>
                <a:cs typeface="Calibri" panose="020F0502020204030204" pitchFamily="34" charset="0"/>
              </a:rPr>
              <a:t>Steps to Get the x-</a:t>
            </a:r>
            <a:r>
              <a:rPr lang="en-US" i="0" dirty="0" err="1">
                <a:solidFill>
                  <a:srgbClr val="202124"/>
                </a:solidFill>
                <a:effectLst/>
                <a:cs typeface="Calibri" panose="020F0502020204030204" pitchFamily="34" charset="0"/>
              </a:rPr>
              <a:t>csrf</a:t>
            </a:r>
            <a:r>
              <a:rPr lang="en-US" i="0" dirty="0">
                <a:solidFill>
                  <a:srgbClr val="202124"/>
                </a:solidFill>
                <a:effectLst/>
                <a:cs typeface="Calibri" panose="020F0502020204030204" pitchFamily="34" charset="0"/>
              </a:rPr>
              <a:t> token.</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To </a:t>
            </a:r>
            <a:r>
              <a:rPr lang="en-US" dirty="0">
                <a:solidFill>
                  <a:srgbClr val="202124"/>
                </a:solidFill>
                <a:cs typeface="Calibri" panose="020F0502020204030204" pitchFamily="34" charset="0"/>
              </a:rPr>
              <a:t>get the x-</a:t>
            </a:r>
            <a:r>
              <a:rPr lang="en-US" dirty="0" err="1">
                <a:solidFill>
                  <a:srgbClr val="202124"/>
                </a:solidFill>
                <a:cs typeface="Calibri" panose="020F0502020204030204" pitchFamily="34" charset="0"/>
              </a:rPr>
              <a:t>csrf</a:t>
            </a:r>
            <a:r>
              <a:rPr lang="en-US" dirty="0">
                <a:solidFill>
                  <a:srgbClr val="202124"/>
                </a:solidFill>
                <a:cs typeface="Calibri" panose="020F0502020204030204" pitchFamily="34" charset="0"/>
              </a:rPr>
              <a:t> token we need to pass the value of </a:t>
            </a:r>
            <a:r>
              <a:rPr lang="en-US" b="1" dirty="0">
                <a:solidFill>
                  <a:srgbClr val="202124"/>
                </a:solidFill>
                <a:cs typeface="Calibri" panose="020F0502020204030204" pitchFamily="34" charset="0"/>
              </a:rPr>
              <a:t>x-</a:t>
            </a:r>
            <a:r>
              <a:rPr lang="en-US" b="1" dirty="0" err="1">
                <a:solidFill>
                  <a:srgbClr val="202124"/>
                </a:solidFill>
                <a:cs typeface="Calibri" panose="020F0502020204030204" pitchFamily="34" charset="0"/>
              </a:rPr>
              <a:t>csrf</a:t>
            </a:r>
            <a:r>
              <a:rPr lang="en-US" b="1" dirty="0">
                <a:solidFill>
                  <a:srgbClr val="202124"/>
                </a:solidFill>
                <a:cs typeface="Calibri" panose="020F0502020204030204" pitchFamily="34" charset="0"/>
              </a:rPr>
              <a:t> token</a:t>
            </a:r>
            <a:r>
              <a:rPr lang="en-US" dirty="0">
                <a:solidFill>
                  <a:srgbClr val="202124"/>
                </a:solidFill>
                <a:cs typeface="Calibri" panose="020F0502020204030204" pitchFamily="34" charset="0"/>
              </a:rPr>
              <a:t> as </a:t>
            </a:r>
            <a:r>
              <a:rPr lang="en-US" b="1" dirty="0">
                <a:solidFill>
                  <a:srgbClr val="202124"/>
                </a:solidFill>
                <a:cs typeface="Calibri" panose="020F0502020204030204" pitchFamily="34" charset="0"/>
              </a:rPr>
              <a:t>fetch</a:t>
            </a:r>
            <a:r>
              <a:rPr lang="en-US" dirty="0">
                <a:solidFill>
                  <a:srgbClr val="202124"/>
                </a:solidFill>
                <a:cs typeface="Calibri" panose="020F0502020204030204" pitchFamily="34" charset="0"/>
              </a:rPr>
              <a:t> with the GET call.</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After ex</a:t>
            </a:r>
            <a:r>
              <a:rPr lang="en-US" dirty="0">
                <a:solidFill>
                  <a:srgbClr val="202124"/>
                </a:solidFill>
                <a:cs typeface="Calibri" panose="020F0502020204030204" pitchFamily="34" charset="0"/>
              </a:rPr>
              <a:t>ecuting the get call we will find the token in the </a:t>
            </a:r>
            <a:r>
              <a:rPr lang="en-US" b="1" dirty="0">
                <a:solidFill>
                  <a:srgbClr val="202124"/>
                </a:solidFill>
                <a:cs typeface="Calibri" panose="020F0502020204030204" pitchFamily="34" charset="0"/>
              </a:rPr>
              <a:t>Header </a:t>
            </a:r>
            <a:r>
              <a:rPr lang="en-US" dirty="0">
                <a:solidFill>
                  <a:srgbClr val="202124"/>
                </a:solidFill>
                <a:cs typeface="Calibri" panose="020F0502020204030204" pitchFamily="34" charset="0"/>
              </a:rPr>
              <a:t>Section of the </a:t>
            </a:r>
            <a:r>
              <a:rPr lang="en-US" b="1" dirty="0">
                <a:solidFill>
                  <a:srgbClr val="202124"/>
                </a:solidFill>
                <a:cs typeface="Calibri" panose="020F0502020204030204" pitchFamily="34" charset="0"/>
              </a:rPr>
              <a:t>Response.</a:t>
            </a:r>
            <a:endParaRPr lang="en-US" b="1" i="0" dirty="0">
              <a:solidFill>
                <a:srgbClr val="202124"/>
              </a:solidFill>
              <a:effectLst/>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06350E5-10C4-41E5-B5DC-7C36753519DE}"/>
              </a:ext>
            </a:extLst>
          </p:cNvPr>
          <p:cNvPicPr>
            <a:picLocks noChangeAspect="1"/>
          </p:cNvPicPr>
          <p:nvPr/>
        </p:nvPicPr>
        <p:blipFill>
          <a:blip r:embed="rId3"/>
          <a:stretch>
            <a:fillRect/>
          </a:stretch>
        </p:blipFill>
        <p:spPr>
          <a:xfrm>
            <a:off x="643904" y="2795733"/>
            <a:ext cx="5840024" cy="2145953"/>
          </a:xfrm>
          <a:prstGeom prst="rect">
            <a:avLst/>
          </a:prstGeom>
        </p:spPr>
      </p:pic>
      <p:sp>
        <p:nvSpPr>
          <p:cNvPr id="5" name="TextBox 4">
            <a:extLst>
              <a:ext uri="{FF2B5EF4-FFF2-40B4-BE49-F238E27FC236}">
                <a16:creationId xmlns:a16="http://schemas.microsoft.com/office/drawing/2014/main" id="{B0F7B041-418F-4781-9E24-8FB0A98DA7F0}"/>
              </a:ext>
            </a:extLst>
          </p:cNvPr>
          <p:cNvSpPr txBox="1"/>
          <p:nvPr/>
        </p:nvSpPr>
        <p:spPr>
          <a:xfrm>
            <a:off x="261764" y="4941686"/>
            <a:ext cx="7471064" cy="369332"/>
          </a:xfrm>
          <a:prstGeom prst="rect">
            <a:avLst/>
          </a:prstGeom>
          <a:noFill/>
        </p:spPr>
        <p:txBody>
          <a:bodyPr wrap="square" rtlCol="0">
            <a:spAutoFit/>
          </a:bodyPr>
          <a:lstStyle/>
          <a:p>
            <a:r>
              <a:rPr lang="en-US" dirty="0"/>
              <a:t>- In POST call we need to pass this value of x-</a:t>
            </a:r>
            <a:r>
              <a:rPr lang="en-US" dirty="0" err="1"/>
              <a:t>csrf</a:t>
            </a:r>
            <a:r>
              <a:rPr lang="en-US" dirty="0"/>
              <a:t> token in the header section.</a:t>
            </a:r>
          </a:p>
        </p:txBody>
      </p:sp>
      <p:pic>
        <p:nvPicPr>
          <p:cNvPr id="7" name="Picture 6">
            <a:extLst>
              <a:ext uri="{FF2B5EF4-FFF2-40B4-BE49-F238E27FC236}">
                <a16:creationId xmlns:a16="http://schemas.microsoft.com/office/drawing/2014/main" id="{E5B98DA5-5EDA-4292-B2CA-6F204039D59F}"/>
              </a:ext>
            </a:extLst>
          </p:cNvPr>
          <p:cNvPicPr>
            <a:picLocks noChangeAspect="1"/>
          </p:cNvPicPr>
          <p:nvPr/>
        </p:nvPicPr>
        <p:blipFill>
          <a:blip r:embed="rId4"/>
          <a:stretch>
            <a:fillRect/>
          </a:stretch>
        </p:blipFill>
        <p:spPr>
          <a:xfrm>
            <a:off x="1245883" y="5369696"/>
            <a:ext cx="5774372" cy="1320673"/>
          </a:xfrm>
          <a:prstGeom prst="rect">
            <a:avLst/>
          </a:prstGeom>
        </p:spPr>
      </p:pic>
    </p:spTree>
    <p:extLst>
      <p:ext uri="{BB962C8B-B14F-4D97-AF65-F5344CB8AC3E}">
        <p14:creationId xmlns:p14="http://schemas.microsoft.com/office/powerpoint/2010/main" val="3665951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386446" cy="10580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Implementing DELETE and Update (PUT) method</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1246681"/>
            <a:ext cx="11161643" cy="369332"/>
          </a:xfrm>
          <a:prstGeom prst="rect">
            <a:avLst/>
          </a:prstGeom>
          <a:noFill/>
        </p:spPr>
        <p:txBody>
          <a:bodyPr wrap="square" rtlCol="0">
            <a:spAutoFit/>
          </a:bodyPr>
          <a:lstStyle/>
          <a:p>
            <a:r>
              <a:rPr lang="en-US" dirty="0">
                <a:solidFill>
                  <a:prstClr val="black"/>
                </a:solidFill>
                <a:latin typeface="Calibri" panose="020F0502020204030204"/>
              </a:rPr>
              <a:t>We can implement the delete and update method in the corresponding DPC extension classes. </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6EEE1AB-531A-47AC-AD27-BBE9C8DD8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1787757"/>
            <a:ext cx="5235028" cy="42817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87772B4-AD23-44D5-A963-09DF88D34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377" y="1787757"/>
            <a:ext cx="5183029" cy="433882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B0E8A40-DDAB-4D55-963A-4475393920B9}"/>
              </a:ext>
            </a:extLst>
          </p:cNvPr>
          <p:cNvCxnSpPr/>
          <p:nvPr/>
        </p:nvCxnSpPr>
        <p:spPr>
          <a:xfrm>
            <a:off x="5922818" y="1734332"/>
            <a:ext cx="0" cy="4552168"/>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3052E42-10B7-4998-B10C-1FE6A0C6699C}"/>
              </a:ext>
            </a:extLst>
          </p:cNvPr>
          <p:cNvSpPr txBox="1"/>
          <p:nvPr/>
        </p:nvSpPr>
        <p:spPr>
          <a:xfrm>
            <a:off x="261763" y="6126580"/>
            <a:ext cx="4812653" cy="646331"/>
          </a:xfrm>
          <a:prstGeom prst="rect">
            <a:avLst/>
          </a:prstGeom>
          <a:noFill/>
        </p:spPr>
        <p:txBody>
          <a:bodyPr wrap="square" rtlCol="0">
            <a:spAutoFit/>
          </a:bodyPr>
          <a:lstStyle/>
          <a:p>
            <a:r>
              <a:rPr lang="en-US" dirty="0">
                <a:solidFill>
                  <a:schemeClr val="accent6"/>
                </a:solidFill>
              </a:rPr>
              <a:t>Code for PRODUCTSET_DELETE_ENTITY: </a:t>
            </a:r>
            <a:r>
              <a:rPr lang="en-US" dirty="0">
                <a:hlinkClick r:id="rId5"/>
              </a:rPr>
              <a:t>ProductSetDeleteEntity</a:t>
            </a:r>
            <a:endParaRPr lang="en-US" dirty="0"/>
          </a:p>
        </p:txBody>
      </p:sp>
      <p:sp>
        <p:nvSpPr>
          <p:cNvPr id="11" name="TextBox 10">
            <a:extLst>
              <a:ext uri="{FF2B5EF4-FFF2-40B4-BE49-F238E27FC236}">
                <a16:creationId xmlns:a16="http://schemas.microsoft.com/office/drawing/2014/main" id="{C3A98753-1B20-455C-80DC-0AF27944EDC8}"/>
              </a:ext>
            </a:extLst>
          </p:cNvPr>
          <p:cNvSpPr txBox="1"/>
          <p:nvPr/>
        </p:nvSpPr>
        <p:spPr>
          <a:xfrm>
            <a:off x="6122236" y="6069522"/>
            <a:ext cx="5258442" cy="646331"/>
          </a:xfrm>
          <a:prstGeom prst="rect">
            <a:avLst/>
          </a:prstGeom>
          <a:noFill/>
        </p:spPr>
        <p:txBody>
          <a:bodyPr wrap="square" rtlCol="0">
            <a:spAutoFit/>
          </a:bodyPr>
          <a:lstStyle/>
          <a:p>
            <a:r>
              <a:rPr lang="en-US" dirty="0">
                <a:solidFill>
                  <a:schemeClr val="accent6"/>
                </a:solidFill>
              </a:rPr>
              <a:t>Code for PRODUCTSET_UPDATE_ENTITY </a:t>
            </a:r>
            <a:r>
              <a:rPr lang="en-US" dirty="0"/>
              <a:t>: </a:t>
            </a:r>
            <a:r>
              <a:rPr lang="en-US" dirty="0">
                <a:hlinkClick r:id="rId6"/>
              </a:rPr>
              <a:t>ProductSetUpdateEntity</a:t>
            </a:r>
            <a:endParaRPr lang="en-US" dirty="0"/>
          </a:p>
        </p:txBody>
      </p:sp>
    </p:spTree>
    <p:extLst>
      <p:ext uri="{BB962C8B-B14F-4D97-AF65-F5344CB8AC3E}">
        <p14:creationId xmlns:p14="http://schemas.microsoft.com/office/powerpoint/2010/main" val="2886123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Embedding Fragment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algn="just"/>
            <a:r>
              <a:rPr lang="en-US" dirty="0"/>
              <a:t>For this hands – on we have to create a folder named </a:t>
            </a:r>
            <a:r>
              <a:rPr lang="en-US" dirty="0">
                <a:solidFill>
                  <a:schemeClr val="accent6"/>
                </a:solidFill>
              </a:rPr>
              <a:t>fragments</a:t>
            </a:r>
            <a:r>
              <a:rPr lang="en-US" dirty="0"/>
              <a:t> in the webapp folder and in that folder create fragment files with the extension </a:t>
            </a:r>
            <a:r>
              <a:rPr lang="en-US" dirty="0">
                <a:solidFill>
                  <a:schemeClr val="accent6"/>
                </a:solidFill>
              </a:rPr>
              <a:t>.fragment.xml</a:t>
            </a:r>
            <a:r>
              <a:rPr lang="en-US" dirty="0"/>
              <a:t>.</a:t>
            </a:r>
          </a:p>
          <a:p>
            <a:pPr algn="just"/>
            <a:r>
              <a:rPr lang="en-US" dirty="0"/>
              <a:t>We will move the Icon Tab bar code to the fragments and will embed them in the View2 to modularize the code of View2.</a:t>
            </a:r>
          </a:p>
          <a:p>
            <a:pPr algn="just"/>
            <a:r>
              <a:rPr lang="en-US" dirty="0"/>
              <a:t>Create three file in the fragments folder for more Info Section, Supplier Table section and Cities Section.</a:t>
            </a:r>
          </a:p>
          <a:p>
            <a:pPr algn="just"/>
            <a:endParaRPr lang="en-US" dirty="0"/>
          </a:p>
          <a:p>
            <a:pPr algn="just"/>
            <a:r>
              <a:rPr lang="en-US" dirty="0"/>
              <a:t>To including the fragment directly into the XML View use the sap.ui.core.Fragment class as shown below</a:t>
            </a:r>
          </a:p>
          <a:p>
            <a:pPr lvl="1" algn="just"/>
            <a:r>
              <a:rPr lang="en-US" dirty="0"/>
              <a:t>Ex:	</a:t>
            </a:r>
            <a:r>
              <a:rPr lang="en-US" b="0" dirty="0">
                <a:solidFill>
                  <a:srgbClr val="800000"/>
                </a:solidFill>
                <a:effectLst/>
              </a:rPr>
              <a:t>&lt;core:Fragment</a:t>
            </a:r>
            <a:r>
              <a:rPr lang="en-US" b="0" dirty="0">
                <a:solidFill>
                  <a:srgbClr val="000000"/>
                </a:solidFill>
                <a:effectLst/>
              </a:rPr>
              <a:t> </a:t>
            </a:r>
            <a:r>
              <a:rPr lang="en-US" b="0" dirty="0">
                <a:solidFill>
                  <a:srgbClr val="FF0000"/>
                </a:solidFill>
                <a:effectLst/>
              </a:rPr>
              <a:t>fragmentName</a:t>
            </a:r>
            <a:r>
              <a:rPr lang="en-US" b="0" dirty="0">
                <a:solidFill>
                  <a:srgbClr val="000000"/>
                </a:solidFill>
                <a:effectLst/>
              </a:rPr>
              <a:t>=</a:t>
            </a:r>
            <a:r>
              <a:rPr lang="en-US" b="0" dirty="0">
                <a:solidFill>
                  <a:srgbClr val="0000FF"/>
                </a:solidFill>
                <a:effectLst/>
              </a:rPr>
              <a:t>“namespace.fragments.fragmentName"</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"XML"</a:t>
            </a:r>
            <a:r>
              <a:rPr lang="en-US" b="0" dirty="0">
                <a:solidFill>
                  <a:srgbClr val="000000"/>
                </a:solidFill>
                <a:effectLst/>
              </a:rPr>
              <a:t> </a:t>
            </a:r>
            <a:r>
              <a:rPr lang="en-US" b="0" dirty="0">
                <a:solidFill>
                  <a:srgbClr val="800000"/>
                </a:solidFill>
                <a:effectLst/>
              </a:rPr>
              <a:t>/&gt;</a:t>
            </a:r>
            <a:endParaRPr lang="en-US" dirty="0"/>
          </a:p>
          <a:p>
            <a:pPr lvl="1" algn="just"/>
            <a:r>
              <a:rPr lang="en-US" b="0" i="0" dirty="0">
                <a:solidFill>
                  <a:srgbClr val="232629"/>
                </a:solidFill>
                <a:effectLst/>
              </a:rPr>
              <a:t>	</a:t>
            </a:r>
            <a:endParaRPr lang="en-US" dirty="0"/>
          </a:p>
          <a:p>
            <a:pPr algn="just"/>
            <a:r>
              <a:rPr lang="en-US" dirty="0"/>
              <a:t>Code Links:- </a:t>
            </a:r>
          </a:p>
          <a:p>
            <a:pPr marL="285750" indent="-285750" algn="just">
              <a:buFontTx/>
              <a:buChar char="-"/>
            </a:pPr>
            <a:r>
              <a:rPr lang="en-US" dirty="0"/>
              <a:t>View2.view.xml</a:t>
            </a:r>
          </a:p>
          <a:p>
            <a:pPr marL="285750" indent="-285750" algn="just">
              <a:buFontTx/>
              <a:buChar char="-"/>
            </a:pPr>
            <a:r>
              <a:rPr lang="en-US" dirty="0"/>
              <a:t>moreInfo.fragment.xml</a:t>
            </a:r>
          </a:p>
          <a:p>
            <a:pPr marL="285750" indent="-285750" algn="just">
              <a:buFontTx/>
              <a:buChar char="-"/>
            </a:pPr>
            <a:r>
              <a:rPr lang="en-US" dirty="0"/>
              <a:t>cities.fragment.xml</a:t>
            </a:r>
          </a:p>
          <a:p>
            <a:pPr marL="285750" indent="-285750" algn="just">
              <a:buFontTx/>
              <a:buChar char="-"/>
            </a:pPr>
            <a:r>
              <a:rPr lang="en-US" dirty="0"/>
              <a:t>supplierTab.fragment.xml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3914945-0588-4E33-9195-FD28BFC49238}"/>
              </a:ext>
            </a:extLst>
          </p:cNvPr>
          <p:cNvPicPr>
            <a:picLocks noChangeAspect="1"/>
          </p:cNvPicPr>
          <p:nvPr/>
        </p:nvPicPr>
        <p:blipFill>
          <a:blip r:embed="rId3"/>
          <a:stretch>
            <a:fillRect/>
          </a:stretch>
        </p:blipFill>
        <p:spPr>
          <a:xfrm>
            <a:off x="3720654" y="3429000"/>
            <a:ext cx="7660024" cy="28980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331018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Fragment Use Case 2 (</a:t>
            </a:r>
            <a:r>
              <a:rPr lang="en-US" sz="2800" dirty="0">
                <a:latin typeface="Cooper Black" panose="0208090404030B020404" pitchFamily="18" charset="0"/>
              </a:rPr>
              <a:t>Using JS Code</a:t>
            </a:r>
            <a:r>
              <a:rPr lang="en-US" sz="3600" dirty="0">
                <a:latin typeface="Cooper Black" panose="0208090404030B020404" pitchFamily="18" charset="0"/>
              </a:rPr>
              <a: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sz="1800" dirty="0"/>
              <a:t>My manager asked me to develop following requirements</a:t>
            </a:r>
          </a:p>
          <a:p>
            <a:pPr marL="342900" indent="-342900">
              <a:buAutoNum type="arabicPeriod"/>
            </a:pPr>
            <a:r>
              <a:rPr lang="en-US" sz="1800" dirty="0"/>
              <a:t>Add a filter button in the toolbar of the table, and when we click filter icon, it should load </a:t>
            </a:r>
            <a:r>
              <a:rPr lang="en-US" sz="1800" b="1" i="1" u="sng" dirty="0"/>
              <a:t>a popup </a:t>
            </a:r>
            <a:r>
              <a:rPr lang="en-US" sz="1800" dirty="0"/>
              <a:t>with all the list of suppliers. When we select supplier inside filter it should filter data in the table.</a:t>
            </a:r>
          </a:p>
          <a:p>
            <a:pPr marL="342900" indent="-342900">
              <a:buAutoNum type="arabicPeriod"/>
            </a:pPr>
            <a:r>
              <a:rPr lang="en-US" sz="1800" dirty="0"/>
              <a:t>Inside the table we have a city field. We would like to enable a value help (F4 Help), when we click on same, it should open </a:t>
            </a:r>
            <a:r>
              <a:rPr lang="en-US" sz="1800" b="1" i="1" u="sng" dirty="0"/>
              <a:t>a popup </a:t>
            </a:r>
            <a:r>
              <a:rPr lang="en-US" sz="1800" dirty="0"/>
              <a:t>which shows all the list of cities on screen.</a:t>
            </a:r>
          </a:p>
          <a:p>
            <a:pPr marL="342900" indent="-342900">
              <a:buAutoNum type="arabicPeriod"/>
            </a:pPr>
            <a:endParaRPr lang="en-US" dirty="0"/>
          </a:p>
          <a:p>
            <a:pPr marL="342900" indent="-342900">
              <a:buAutoNum type="arabicPeriod"/>
            </a:pPr>
            <a:endParaRPr lang="en-US" sz="1800" dirty="0"/>
          </a:p>
          <a:p>
            <a:r>
              <a:rPr lang="en-US" dirty="0">
                <a:solidFill>
                  <a:schemeClr val="accent6"/>
                </a:solidFill>
              </a:rPr>
              <a:t>Part 1: Opening filter popup using the Filter Button</a:t>
            </a:r>
            <a:r>
              <a:rPr lang="en-US" dirty="0"/>
              <a:t>.</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a:p>
            <a:endParaRPr lang="en-US" dirty="0"/>
          </a:p>
          <a:p>
            <a:r>
              <a:rPr lang="en-US" sz="1800" dirty="0">
                <a:solidFill>
                  <a:schemeClr val="accent6"/>
                </a:solidFill>
              </a:rPr>
              <a:t>Part 2: Opening the Value help popup in the Supplier Table</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86A239DE-F0C3-4BFD-BCBC-E3F3D5F1B1D0}"/>
              </a:ext>
            </a:extLst>
          </p:cNvPr>
          <p:cNvPicPr>
            <a:picLocks noChangeAspect="1"/>
          </p:cNvPicPr>
          <p:nvPr/>
        </p:nvPicPr>
        <p:blipFill>
          <a:blip r:embed="rId3"/>
          <a:stretch>
            <a:fillRect/>
          </a:stretch>
        </p:blipFill>
        <p:spPr>
          <a:xfrm>
            <a:off x="5102447" y="4825321"/>
            <a:ext cx="4438630" cy="196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28177397-1585-4983-BF82-12ED69460AE0}"/>
              </a:ext>
            </a:extLst>
          </p:cNvPr>
          <p:cNvPicPr>
            <a:picLocks noChangeAspect="1"/>
          </p:cNvPicPr>
          <p:nvPr/>
        </p:nvPicPr>
        <p:blipFill>
          <a:blip r:embed="rId4"/>
          <a:stretch>
            <a:fillRect/>
          </a:stretch>
        </p:blipFill>
        <p:spPr>
          <a:xfrm>
            <a:off x="9896930" y="2431701"/>
            <a:ext cx="1842097" cy="2738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33764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Fragment Use Case 2 (</a:t>
            </a:r>
            <a:r>
              <a:rPr lang="en-US" sz="2800" dirty="0">
                <a:latin typeface="Cooper Black" panose="0208090404030B020404" pitchFamily="18" charset="0"/>
              </a:rPr>
              <a:t>Using JS Code</a:t>
            </a:r>
            <a:r>
              <a:rPr lang="en-US" sz="3600" dirty="0">
                <a:latin typeface="Cooper Black" panose="0208090404030B020404" pitchFamily="18" charset="0"/>
              </a:rPr>
              <a: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sz="1800" dirty="0"/>
              <a:t>My manager asked me to develop following requirements</a:t>
            </a:r>
          </a:p>
          <a:p>
            <a:pPr marL="342900" indent="-342900">
              <a:buAutoNum type="arabicPeriod"/>
            </a:pPr>
            <a:r>
              <a:rPr lang="en-US" sz="1800" dirty="0"/>
              <a:t>Add a filter button in the toolbar of the table, and when we click filter icon, it should load </a:t>
            </a:r>
            <a:r>
              <a:rPr lang="en-US" sz="1800" b="1" i="1" u="sng" dirty="0"/>
              <a:t>a popup </a:t>
            </a:r>
            <a:r>
              <a:rPr lang="en-US" sz="1800" dirty="0"/>
              <a:t>with all the list of suppliers. When we select supplier inside filter it should filter data in the table.</a:t>
            </a:r>
          </a:p>
          <a:p>
            <a:pPr marL="342900" indent="-342900">
              <a:buAutoNum type="arabicPeriod"/>
            </a:pPr>
            <a:r>
              <a:rPr lang="en-US" sz="1800" dirty="0"/>
              <a:t>Inside the table we have a city field. We would like to enable a value help (F4 Help), when we click on same, it should open </a:t>
            </a:r>
            <a:r>
              <a:rPr lang="en-US" sz="1800" b="1" i="1" u="sng" dirty="0"/>
              <a:t>a popup </a:t>
            </a:r>
            <a:r>
              <a:rPr lang="en-US" sz="1800" dirty="0"/>
              <a:t>which shows all the list of cities on screen.</a:t>
            </a:r>
          </a:p>
          <a:p>
            <a:pPr marL="342900" indent="-342900">
              <a:buAutoNum type="arabicPeriod"/>
            </a:pPr>
            <a:endParaRPr lang="en-US" dirty="0"/>
          </a:p>
          <a:p>
            <a:pPr marL="342900" indent="-342900">
              <a:buAutoNum type="arabicPeriod"/>
            </a:pPr>
            <a:endParaRPr lang="en-US" sz="1800" dirty="0"/>
          </a:p>
          <a:p>
            <a:r>
              <a:rPr lang="en-US" dirty="0">
                <a:solidFill>
                  <a:schemeClr val="accent6"/>
                </a:solidFill>
              </a:rPr>
              <a:t>Part 1: Opening filter popup using the Filter Button</a:t>
            </a:r>
            <a:r>
              <a:rPr lang="en-US" dirty="0"/>
              <a:t>.</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a:p>
            <a:endParaRPr lang="en-US" dirty="0"/>
          </a:p>
          <a:p>
            <a:r>
              <a:rPr lang="en-US" sz="1800" dirty="0">
                <a:solidFill>
                  <a:schemeClr val="accent6"/>
                </a:solidFill>
              </a:rPr>
              <a:t>Part 2: Opening the Value help popup in the Supplier Table</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86A239DE-F0C3-4BFD-BCBC-E3F3D5F1B1D0}"/>
              </a:ext>
            </a:extLst>
          </p:cNvPr>
          <p:cNvPicPr>
            <a:picLocks noChangeAspect="1"/>
          </p:cNvPicPr>
          <p:nvPr/>
        </p:nvPicPr>
        <p:blipFill>
          <a:blip r:embed="rId3"/>
          <a:stretch>
            <a:fillRect/>
          </a:stretch>
        </p:blipFill>
        <p:spPr>
          <a:xfrm>
            <a:off x="5102447" y="4825321"/>
            <a:ext cx="4438630" cy="196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28177397-1585-4983-BF82-12ED69460AE0}"/>
              </a:ext>
            </a:extLst>
          </p:cNvPr>
          <p:cNvPicPr>
            <a:picLocks noChangeAspect="1"/>
          </p:cNvPicPr>
          <p:nvPr/>
        </p:nvPicPr>
        <p:blipFill>
          <a:blip r:embed="rId4"/>
          <a:stretch>
            <a:fillRect/>
          </a:stretch>
        </p:blipFill>
        <p:spPr>
          <a:xfrm>
            <a:off x="9896930" y="2431701"/>
            <a:ext cx="1842097" cy="2738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43450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stateless protocol; it is an OASIS standard to communicate to server using  REST(</a:t>
            </a:r>
            <a:r>
              <a:rPr lang="en-US" dirty="0" err="1"/>
              <a:t>Represerntational</a:t>
            </a:r>
            <a:r>
              <a:rPr lang="en-US" dirty="0"/>
              <a:t> state Transfer)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Tree>
    <p:extLst>
      <p:ext uri="{BB962C8B-B14F-4D97-AF65-F5344CB8AC3E}">
        <p14:creationId xmlns:p14="http://schemas.microsoft.com/office/powerpoint/2010/main" val="1795692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a:t>
            </a:r>
            <a:r>
              <a:rPr lang="en-US" sz="1799" b="1" dirty="0">
                <a:solidFill>
                  <a:prstClr val="black"/>
                </a:solidFill>
                <a:latin typeface="Calibri"/>
              </a:rPr>
              <a:t>Service document </a:t>
            </a:r>
            <a:r>
              <a:rPr lang="en-US" sz="1799" dirty="0">
                <a:solidFill>
                  <a:prstClr val="black"/>
                </a:solidFill>
                <a:latin typeface="Calibri"/>
              </a:rPr>
              <a:t>–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a:t>
            </a:r>
            <a:r>
              <a:rPr lang="en-US" sz="1799" b="1" dirty="0">
                <a:solidFill>
                  <a:prstClr val="black"/>
                </a:solidFill>
                <a:latin typeface="Calibri"/>
              </a:rPr>
              <a:t>Service metadata document </a:t>
            </a:r>
            <a:r>
              <a:rPr lang="en-US" sz="1799" dirty="0">
                <a:solidFill>
                  <a:prstClr val="black"/>
                </a:solidFill>
                <a:latin typeface="Calibri"/>
              </a:rPr>
              <a:t>–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23373</TotalTime>
  <Words>3449</Words>
  <Application>Microsoft Office PowerPoint</Application>
  <PresentationFormat>Widescreen</PresentationFormat>
  <Paragraphs>386</Paragraphs>
  <Slides>42</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Arial Narrow</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763</cp:revision>
  <dcterms:created xsi:type="dcterms:W3CDTF">2016-07-10T03:33:26Z</dcterms:created>
  <dcterms:modified xsi:type="dcterms:W3CDTF">2023-02-27T14:47:16Z</dcterms:modified>
</cp:coreProperties>
</file>